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Playfair Display Medium"/>
      <p:regular r:id="rId30"/>
      <p:bold r:id="rId31"/>
      <p:italic r:id="rId32"/>
      <p:boldItalic r:id="rId33"/>
    </p:embeddedFont>
    <p:embeddedFont>
      <p:font typeface="Raleway"/>
      <p:regular r:id="rId34"/>
      <p:bold r:id="rId35"/>
      <p:italic r:id="rId36"/>
      <p:boldItalic r:id="rId37"/>
    </p:embeddedFont>
    <p:embeddedFont>
      <p:font typeface="DM Sans Medium"/>
      <p:regular r:id="rId38"/>
      <p:bold r:id="rId39"/>
      <p:italic r:id="rId40"/>
      <p:boldItalic r:id="rId41"/>
    </p:embeddedFont>
    <p:embeddedFont>
      <p:font typeface="Playfair Display"/>
      <p:regular r:id="rId42"/>
      <p:bold r:id="rId43"/>
      <p:italic r:id="rId44"/>
      <p:boldItalic r:id="rId45"/>
    </p:embeddedFont>
    <p:embeddedFont>
      <p:font typeface="EB Garamond"/>
      <p:regular r:id="rId46"/>
      <p:bold r:id="rId47"/>
      <p:italic r:id="rId48"/>
      <p:boldItalic r:id="rId49"/>
    </p:embeddedFont>
    <p:embeddedFont>
      <p:font typeface="Roboto Mono"/>
      <p:regular r:id="rId50"/>
      <p:bold r:id="rId51"/>
      <p:italic r:id="rId52"/>
      <p:boldItalic r:id="rId53"/>
    </p:embeddedFont>
    <p:embeddedFont>
      <p:font typeface="DM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172AD9-B592-4F18-B91F-F0BC2596EA2F}">
  <a:tblStyle styleId="{DC172AD9-B592-4F18-B91F-F0BC2596EA2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DMSansMedium-italic.fntdata"/><Relationship Id="rId42" Type="http://schemas.openxmlformats.org/officeDocument/2006/relationships/font" Target="fonts/PlayfairDisplay-regular.fntdata"/><Relationship Id="rId41" Type="http://schemas.openxmlformats.org/officeDocument/2006/relationships/font" Target="fonts/DMSansMedium-boldItalic.fntdata"/><Relationship Id="rId44" Type="http://schemas.openxmlformats.org/officeDocument/2006/relationships/font" Target="fonts/PlayfairDisplay-italic.fntdata"/><Relationship Id="rId43" Type="http://schemas.openxmlformats.org/officeDocument/2006/relationships/font" Target="fonts/PlayfairDisplay-bold.fntdata"/><Relationship Id="rId46" Type="http://schemas.openxmlformats.org/officeDocument/2006/relationships/font" Target="fonts/EBGaramond-regular.fntdata"/><Relationship Id="rId45" Type="http://schemas.openxmlformats.org/officeDocument/2006/relationships/font" Target="fonts/PlayfairDisplay-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BGaramond-italic.fntdata"/><Relationship Id="rId47" Type="http://schemas.openxmlformats.org/officeDocument/2006/relationships/font" Target="fonts/EBGaramond-bold.fntdata"/><Relationship Id="rId49" Type="http://schemas.openxmlformats.org/officeDocument/2006/relationships/font" Target="fonts/EBGaramon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Medium-bold.fntdata"/><Relationship Id="rId30" Type="http://schemas.openxmlformats.org/officeDocument/2006/relationships/font" Target="fonts/PlayfairDisplayMedium-regular.fntdata"/><Relationship Id="rId33" Type="http://schemas.openxmlformats.org/officeDocument/2006/relationships/font" Target="fonts/PlayfairDisplayMedium-boldItalic.fntdata"/><Relationship Id="rId32" Type="http://schemas.openxmlformats.org/officeDocument/2006/relationships/font" Target="fonts/PlayfairDisplayMedium-italic.fntdata"/><Relationship Id="rId35" Type="http://schemas.openxmlformats.org/officeDocument/2006/relationships/font" Target="fonts/Raleway-bold.fntdata"/><Relationship Id="rId34" Type="http://schemas.openxmlformats.org/officeDocument/2006/relationships/font" Target="fonts/Raleway-regular.fntdata"/><Relationship Id="rId37" Type="http://schemas.openxmlformats.org/officeDocument/2006/relationships/font" Target="fonts/Raleway-boldItalic.fntdata"/><Relationship Id="rId36" Type="http://schemas.openxmlformats.org/officeDocument/2006/relationships/font" Target="fonts/Raleway-italic.fntdata"/><Relationship Id="rId39" Type="http://schemas.openxmlformats.org/officeDocument/2006/relationships/font" Target="fonts/DMSansMedium-bold.fntdata"/><Relationship Id="rId38" Type="http://schemas.openxmlformats.org/officeDocument/2006/relationships/font" Target="fonts/DMSansMedium-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ono-bold.fntdata"/><Relationship Id="rId50" Type="http://schemas.openxmlformats.org/officeDocument/2006/relationships/font" Target="fonts/RobotoMono-regular.fntdata"/><Relationship Id="rId53" Type="http://schemas.openxmlformats.org/officeDocument/2006/relationships/font" Target="fonts/RobotoMono-boldItalic.fntdata"/><Relationship Id="rId52" Type="http://schemas.openxmlformats.org/officeDocument/2006/relationships/font" Target="fonts/RobotoMono-italic.fntdata"/><Relationship Id="rId11" Type="http://schemas.openxmlformats.org/officeDocument/2006/relationships/slide" Target="slides/slide6.xml"/><Relationship Id="rId55" Type="http://schemas.openxmlformats.org/officeDocument/2006/relationships/font" Target="fonts/DMSans-bold.fntdata"/><Relationship Id="rId10" Type="http://schemas.openxmlformats.org/officeDocument/2006/relationships/slide" Target="slides/slide5.xml"/><Relationship Id="rId54" Type="http://schemas.openxmlformats.org/officeDocument/2006/relationships/font" Target="fonts/DMSans-regular.fntdata"/><Relationship Id="rId13" Type="http://schemas.openxmlformats.org/officeDocument/2006/relationships/slide" Target="slides/slide8.xml"/><Relationship Id="rId57" Type="http://schemas.openxmlformats.org/officeDocument/2006/relationships/font" Target="fonts/DMSans-boldItalic.fntdata"/><Relationship Id="rId12" Type="http://schemas.openxmlformats.org/officeDocument/2006/relationships/slide" Target="slides/slide7.xml"/><Relationship Id="rId56" Type="http://schemas.openxmlformats.org/officeDocument/2006/relationships/font" Target="fonts/DM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d5fdef39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d5fdef39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d5fdef399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d5fdef399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observed the </a:t>
            </a:r>
            <a:r>
              <a:rPr lang="en">
                <a:solidFill>
                  <a:schemeClr val="dk1"/>
                </a:solidFill>
              </a:rPr>
              <a:t>sensor reading vs rul plot for all the sensors and observed that some columns had very low standard deviation which shows that the values are roughly constant. </a:t>
            </a:r>
            <a:r>
              <a:rPr lang="en" sz="1400">
                <a:solidFill>
                  <a:schemeClr val="dk1"/>
                </a:solidFill>
              </a:rPr>
              <a:t>Constant values do not have much importance when we are dealing with time series data. Hence these columns were dropped.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d5fdef399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d5fdef399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795"/>
              </a:lnSpc>
              <a:spcBef>
                <a:spcPts val="0"/>
              </a:spcBef>
              <a:spcAft>
                <a:spcPts val="0"/>
              </a:spcAft>
              <a:buNone/>
            </a:pPr>
            <a:r>
              <a:rPr lang="en" sz="1400">
                <a:solidFill>
                  <a:srgbClr val="212121"/>
                </a:solidFill>
              </a:rPr>
              <a:t>By utilizing a heatmap, we observed that certain sensors exhibited high correlation with one another. To reduce redundancy and improve data quality, we removed one of the highly correlated sensors.</a:t>
            </a:r>
            <a:r>
              <a:rPr lang="en"/>
              <a:t>As we can see here, sensor 9 and sensor 14 are highly </a:t>
            </a:r>
            <a:r>
              <a:rPr lang="en"/>
              <a:t>correlated</a:t>
            </a:r>
            <a:r>
              <a:rPr lang="e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d5fdef3992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d5fdef3992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Since the dataset is extremely noisy, the Savitzky-Golay filter was employed to enhance data clarity. This </a:t>
            </a:r>
            <a:r>
              <a:rPr lang="en" sz="1300">
                <a:solidFill>
                  <a:schemeClr val="dk1"/>
                </a:solidFill>
              </a:rPr>
              <a:t>is a digital filtering method that smooths noisy data while preserving important features like trends and peaks. A quadratic polynomial was fitted to a moving window of data points and the </a:t>
            </a:r>
            <a:r>
              <a:rPr lang="en">
                <a:solidFill>
                  <a:schemeClr val="dk1"/>
                </a:solidFill>
              </a:rPr>
              <a:t>window length was tailored to the number of cycles, respecting the data's periodic nature.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Benefits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Noise Reduction:</a:t>
            </a:r>
            <a:r>
              <a:rPr lang="en">
                <a:solidFill>
                  <a:schemeClr val="dk1"/>
                </a:solidFill>
              </a:rPr>
              <a:t> Minimizes random fluctuations in the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Feature Preservation:</a:t>
            </a:r>
            <a:r>
              <a:rPr lang="en">
                <a:solidFill>
                  <a:schemeClr val="dk1"/>
                </a:solidFill>
              </a:rPr>
              <a:t> Maintains important characteristics like peaks and trends.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Adaptability:</a:t>
            </a:r>
            <a:r>
              <a:rPr lang="en">
                <a:solidFill>
                  <a:schemeClr val="dk1"/>
                </a:solidFill>
              </a:rPr>
              <a:t> Window length tailored to the number of cycles, respecting the data's periodic nature.</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t/>
            </a:r>
            <a:endParaRPr b="1" sz="13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d5fdef3992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d5fdef3992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applying the filter, this is how the sensor reading vs rul plot looks like for sensor 15 as compared to how it looked before (skip to prev slide)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d5fdef399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d5fdef399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333333"/>
                </a:solidFill>
                <a:latin typeface="DM Sans"/>
                <a:ea typeface="DM Sans"/>
                <a:cs typeface="DM Sans"/>
                <a:sym typeface="DM Sans"/>
              </a:rPr>
              <a:t>We used 2 metrics. One is simple root mean square but we faced a challenge that f</a:t>
            </a:r>
            <a:r>
              <a:rPr lang="en" sz="1400">
                <a:solidFill>
                  <a:srgbClr val="333333"/>
                </a:solidFill>
                <a:latin typeface="DM Sans"/>
                <a:ea typeface="DM Sans"/>
                <a:cs typeface="DM Sans"/>
                <a:sym typeface="DM Sans"/>
              </a:rPr>
              <a:t>or an engine degradation scenario, an early prediction which informs us about failure before time should be preferred over late predictions. So we used another metric called s-score which penalizes late predictions more heavily than early predictions.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d5fdef399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d5fdef399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d5fdef3992_5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d5fdef3992_5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d5fdef3992_5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d5fdef3992_5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d5fdef3992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d5fdef3992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d5fdef3992_5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d5fdef3992_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d5fdef3992_5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d5fdef3992_5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d5fdef3992_5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d5fdef3992_5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d5fdef3992_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d5fdef3992_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d5fdef399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d5fdef399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d5fdef3992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d5fdef3992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d5fdef399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d5fdef399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Predictive maintenance aims to minimize downtime by predicting equipment failures before they happen, offering an advantage over traditional reactive or preventive maintenance approaches. In this project, we leveraged machine learning and sensor data to predict failures in turbofan engines using the NASA C-MAPSS dataset. The work covers data analysis, feature engineering, and advanced machine learning techniques, tackling challenges such as noisy data and model interpretability to ultimately improve industrial reliability and efficiency.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d5fdef3992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d5fdef3992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Industrial equipment, especially in critical sectors like aviation, manufacturing, and energy, requires reliable maintenance strategies to ensure uninterrupted operations. However, traditional maintenance approaches face significant limitations: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Challenges with Existing Maintenance Approaches: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Reactive Maintenance:</a:t>
            </a:r>
            <a:r>
              <a:rPr lang="en">
                <a:solidFill>
                  <a:schemeClr val="dk1"/>
                </a:solidFill>
              </a:rPr>
              <a:t> This method involves addressing failures after they occur, leading to unplanned downtime, higher repair costs, and potential safety risks.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Preventive Maintenance:</a:t>
            </a:r>
            <a:r>
              <a:rPr lang="en">
                <a:solidFill>
                  <a:schemeClr val="dk1"/>
                </a:solidFill>
              </a:rPr>
              <a:t> While this approach schedules maintenance activities at regular intervals, it often leads to unnecessary repairs and does not account for the actual condition of the equipment.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Need for Predictive Maintenance:</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Predictive maintenance addresses the drawbacks of these methods by using sensor data and advanced algorithms to predict when equipment will fail.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goal is to act proactively, reducing downtime, avoiding unnecessary repairs, and ensuring safety and efficiency.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Problem Context - Turbofan Engines: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Turbofan engines are complex and expensive machinery critical to aviation and other industries.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Failure to accurately predict their degradation can result in costly repairs, flight delays, or catastrophic failures.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varying operational conditions and fault modes add to the challenge, making a one-size-fits-all maintenance solution impractical.</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Technical Challenges: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Noisy Data:</a:t>
            </a:r>
            <a:r>
              <a:rPr lang="en">
                <a:solidFill>
                  <a:schemeClr val="dk1"/>
                </a:solidFill>
              </a:rPr>
              <a:t> Sensor readings often contain noise, making it difficult to extract meaningful patterns for failure prediction.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High-Dimensional Data:</a:t>
            </a:r>
            <a:r>
              <a:rPr lang="en">
                <a:solidFill>
                  <a:schemeClr val="dk1"/>
                </a:solidFill>
              </a:rPr>
              <a:t> With numerous sensors and operational variables, the dataset requires effective feature selection and preprocessing to avoid overwhelming the model with irrelevant information.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Interpretable Predictions:</a:t>
            </a:r>
            <a:r>
              <a:rPr lang="en">
                <a:solidFill>
                  <a:schemeClr val="dk1"/>
                </a:solidFill>
              </a:rPr>
              <a:t> Maintenance teams require not just accurate predictions but also insights into why a model predicts failure, adding another layer of complexity.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Key Objective:</a:t>
            </a:r>
            <a:br>
              <a:rPr b="1" lang="en">
                <a:solidFill>
                  <a:schemeClr val="dk1"/>
                </a:solidFill>
              </a:rPr>
            </a:br>
            <a:r>
              <a:rPr lang="en">
                <a:solidFill>
                  <a:schemeClr val="dk1"/>
                </a:solidFill>
              </a:rPr>
              <a:t>The project aims to develop a predictive maintenance model that can accurately estimate the Remaining Useful Life (RUL) of turbofan engines. The model must: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Generalize across different operating conditions and fault modes.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Handle noisy and high-dimensional data effectively.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Provide actionable insights to support industrial decision-making.</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Impact of Solving This Problem:</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By addressing these challenges, the solution will significantly reduce downtime, optimize maintenance schedules, and enhance equipment reliability.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 industries like aviation, it can improve safety, lower costs, and increase customer satisfaction by preventing unexpected failures.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d5fdef3992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d5fdef3992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Industrial equipment, especially in critical sectors like aviation, manufacturing, and energy, requires reliable maintenance strategies to ensure uninterrupted operations. However, traditional maintenance approaches face significant limitations: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Challenges with Existing Maintenance Approaches: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Reactive Maintenance:</a:t>
            </a:r>
            <a:r>
              <a:rPr lang="en">
                <a:solidFill>
                  <a:schemeClr val="dk1"/>
                </a:solidFill>
              </a:rPr>
              <a:t> This method involves addressing failures after they occur, leading to unplanned downtime, higher repair costs, and potential safety risks.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Preventive Maintenance:</a:t>
            </a:r>
            <a:r>
              <a:rPr lang="en">
                <a:solidFill>
                  <a:schemeClr val="dk1"/>
                </a:solidFill>
              </a:rPr>
              <a:t> While this approach schedules maintenance activities at regular intervals, it often leads to unnecessary repairs and does not account for the actual condition of the equipment.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Need for Predictive Maintenance:</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Predictive maintenance addresses the drawbacks of these methods by using sensor data and advanced algorithms to predict when equipment will fail.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goal is to act proactively, reducing downtime, avoiding unnecessary repairs, and ensuring safety and efficiency.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Problem Context - Turbofan Engines: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Turbofan engines are complex and expensive machinery critical to aviation and other industries.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Failure to accurately predict their degradation can result in costly repairs, flight delays, or catastrophic failures.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varying operational conditions and fault modes add to the challenge, making a one-size-fits-all maintenance solution impractical.</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Technical Challenges: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Noisy Data:</a:t>
            </a:r>
            <a:r>
              <a:rPr lang="en">
                <a:solidFill>
                  <a:schemeClr val="dk1"/>
                </a:solidFill>
              </a:rPr>
              <a:t> Sensor readings often contain noise, making it difficult to extract meaningful patterns for failure prediction.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High-Dimensional Data:</a:t>
            </a:r>
            <a:r>
              <a:rPr lang="en">
                <a:solidFill>
                  <a:schemeClr val="dk1"/>
                </a:solidFill>
              </a:rPr>
              <a:t> With numerous sensors and operational variables, the dataset requires effective feature selection and preprocessing to avoid overwhelming the model with irrelevant information.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Interpretable Predictions:</a:t>
            </a:r>
            <a:r>
              <a:rPr lang="en">
                <a:solidFill>
                  <a:schemeClr val="dk1"/>
                </a:solidFill>
              </a:rPr>
              <a:t> Maintenance teams require not just accurate predictions but also insights into why a model predicts failure, adding another layer of complexity.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Key Objective:</a:t>
            </a:r>
            <a:br>
              <a:rPr b="1" lang="en">
                <a:solidFill>
                  <a:schemeClr val="dk1"/>
                </a:solidFill>
              </a:rPr>
            </a:br>
            <a:r>
              <a:rPr lang="en">
                <a:solidFill>
                  <a:schemeClr val="dk1"/>
                </a:solidFill>
              </a:rPr>
              <a:t>The project aims to develop a predictive maintenance model that can accurately estimate the Remaining Useful Life (RUL) of turbofan engines. The model must: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Generalize across different operating conditions and fault modes.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Handle noisy and high-dimensional data effectively.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Provide actionable insights to support industrial decision-making.</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Impact of Solving This Problem:</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By addressing these challenges, the solution will significantly reduce downtime, optimize maintenance schedules, and enhance equipment reliability.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 industries like aviation, it can improve safety, lower costs, and increase customer satisfaction by preventing unexpected failures.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d5fdef399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d5fdef399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NASA C-MAPSS dataset was used in this project to simulate the degradation behavior of turbofan engines. It is one of the most widely used datasets for research on predictive maintenance due to its detailed simulation of real-world conditions. Here's a breakdown of its key features: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Purpose of the Dataset:</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dataset simulates turbofan engine degradation over time under different operating conditions.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 is specifically designed to support research on prognostics, such as predicting Remaining Useful Life (RUL).</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Dataset Structure:</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dataset contains </a:t>
            </a:r>
            <a:r>
              <a:rPr b="1" lang="en">
                <a:solidFill>
                  <a:schemeClr val="dk1"/>
                </a:solidFill>
              </a:rPr>
              <a:t>four subsets</a:t>
            </a:r>
            <a:r>
              <a:rPr lang="en">
                <a:solidFill>
                  <a:schemeClr val="dk1"/>
                </a:solidFill>
              </a:rPr>
              <a:t> (FD001, FD002, FD003, FD004), each representing different operational settings and fault modes.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Each subset has: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
                <a:solidFill>
                  <a:schemeClr val="dk1"/>
                </a:solidFill>
              </a:rPr>
              <a:t>Operational settings:</a:t>
            </a:r>
            <a:r>
              <a:rPr lang="en">
                <a:solidFill>
                  <a:schemeClr val="dk1"/>
                </a:solidFill>
              </a:rPr>
              <a:t> Variables like altitude, air pressure, and temperature that influence engine performance.</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
                <a:solidFill>
                  <a:schemeClr val="dk1"/>
                </a:solidFill>
              </a:rPr>
              <a:t>Sensor measurements:</a:t>
            </a:r>
            <a:r>
              <a:rPr lang="en">
                <a:solidFill>
                  <a:schemeClr val="dk1"/>
                </a:solidFill>
              </a:rPr>
              <a:t> Data from 21 sensors monitoring various engine parameters, such as temperature, pressure, and vibration. These sensors capture the engine's health and degradation patterns.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Training vs. Testing Data:</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Training Data:</a:t>
            </a:r>
            <a:r>
              <a:rPr lang="en">
                <a:solidFill>
                  <a:schemeClr val="dk1"/>
                </a:solidFill>
              </a:rPr>
              <a:t> Captures the degradation history of engines from a healthy state until failure. This is used to train the machine learning model.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Testing Data:</a:t>
            </a:r>
            <a:r>
              <a:rPr lang="en">
                <a:solidFill>
                  <a:schemeClr val="dk1"/>
                </a:solidFill>
              </a:rPr>
              <a:t> Consists of engines in operation up to a certain point, where the RUL needs to be predicted by the model. This evaluates the model's accuracy.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Challenges in the Dataset:</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Noisy Data:</a:t>
            </a:r>
            <a:r>
              <a:rPr lang="en">
                <a:solidFill>
                  <a:schemeClr val="dk1"/>
                </a:solidFill>
              </a:rPr>
              <a:t> The sensor readings are not perfectly clean and contain noise that can obscure the degradation trends.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High Dimensionality:</a:t>
            </a:r>
            <a:r>
              <a:rPr lang="en">
                <a:solidFill>
                  <a:schemeClr val="dk1"/>
                </a:solidFill>
              </a:rPr>
              <a:t> With 21 sensors and multiple operational settings, the dataset is large and complex, requiring careful preprocessing to extract meaningful features.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Varying Operating Conditions:</a:t>
            </a:r>
            <a:r>
              <a:rPr lang="en">
                <a:solidFill>
                  <a:schemeClr val="dk1"/>
                </a:solidFill>
              </a:rPr>
              <a:t> Each subset has different combinations of operating conditions, making the problem more challenging and realistic.</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Importance of the Dataset:</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 provides a comprehensive simulation of engine degradation under diverse scenarios, making it ideal for testing and comparing predictive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variability in fault modes and conditions closely mimics real-world industrial environments, ensuring the relevance of the project outcomes.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Link to the Problem Statement:</a:t>
            </a:r>
            <a:br>
              <a:rPr b="1" lang="en">
                <a:solidFill>
                  <a:schemeClr val="dk1"/>
                </a:solidFill>
              </a:rPr>
            </a:br>
            <a:r>
              <a:rPr lang="en">
                <a:solidFill>
                  <a:schemeClr val="dk1"/>
                </a:solidFill>
              </a:rPr>
              <a:t>By utilizing this dataset, we aimed to create a model capable of generalizing across different operational settings and accurately predicting the Remaining Useful Life of engines, thereby addressing the industry's critical need for reliable predictive maintenance solutions.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d5fdef399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d5fdef399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NASA C-MAPSS dataset was used in this project to simulate the degradation behavior of turbofan engines. It is one of the most widely used datasets for research on predictive maintenance due to its detailed simulation of real-world conditions. Here's a breakdown of its key features: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Purpose of the Dataset:</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dataset simulates turbofan engine degradation over time under different operating conditions.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 is specifically designed to support research on prognostics, such as predicting Remaining Useful Life (RUL).</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Dataset Structure:</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dataset contains </a:t>
            </a:r>
            <a:r>
              <a:rPr b="1" lang="en">
                <a:solidFill>
                  <a:schemeClr val="dk1"/>
                </a:solidFill>
              </a:rPr>
              <a:t>four subsets</a:t>
            </a:r>
            <a:r>
              <a:rPr lang="en">
                <a:solidFill>
                  <a:schemeClr val="dk1"/>
                </a:solidFill>
              </a:rPr>
              <a:t> (FD001, FD002, FD003, FD004), each representing different operational settings and fault modes.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Each subset has: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
                <a:solidFill>
                  <a:schemeClr val="dk1"/>
                </a:solidFill>
              </a:rPr>
              <a:t>Operational settings:</a:t>
            </a:r>
            <a:r>
              <a:rPr lang="en">
                <a:solidFill>
                  <a:schemeClr val="dk1"/>
                </a:solidFill>
              </a:rPr>
              <a:t> Variables like altitude, air pressure, and temperature that influence engine performance.</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
                <a:solidFill>
                  <a:schemeClr val="dk1"/>
                </a:solidFill>
              </a:rPr>
              <a:t>Sensor measurements:</a:t>
            </a:r>
            <a:r>
              <a:rPr lang="en">
                <a:solidFill>
                  <a:schemeClr val="dk1"/>
                </a:solidFill>
              </a:rPr>
              <a:t> Data from 21 sensors monitoring various engine parameters, such as temperature, pressure, and vibration. These sensors capture the engine's health and degradation patterns.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Training vs. Testing Data:</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Training Data:</a:t>
            </a:r>
            <a:r>
              <a:rPr lang="en">
                <a:solidFill>
                  <a:schemeClr val="dk1"/>
                </a:solidFill>
              </a:rPr>
              <a:t> Captures the degradation history of engines from a healthy state until failure. This is used to train the machine learning model.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Testing Data:</a:t>
            </a:r>
            <a:r>
              <a:rPr lang="en">
                <a:solidFill>
                  <a:schemeClr val="dk1"/>
                </a:solidFill>
              </a:rPr>
              <a:t> Consists of engines in operation up to a certain point, where the RUL needs to be predicted by the model. This evaluates the model's accuracy.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Challenges in the Dataset:</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Noisy Data:</a:t>
            </a:r>
            <a:r>
              <a:rPr lang="en">
                <a:solidFill>
                  <a:schemeClr val="dk1"/>
                </a:solidFill>
              </a:rPr>
              <a:t> The sensor readings are not perfectly clean and contain noise that can obscure the degradation trends.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High Dimensionality:</a:t>
            </a:r>
            <a:r>
              <a:rPr lang="en">
                <a:solidFill>
                  <a:schemeClr val="dk1"/>
                </a:solidFill>
              </a:rPr>
              <a:t> With 21 sensors and multiple operational settings, the dataset is large and complex, requiring careful preprocessing to extract meaningful features.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Varying Operating Conditions:</a:t>
            </a:r>
            <a:r>
              <a:rPr lang="en">
                <a:solidFill>
                  <a:schemeClr val="dk1"/>
                </a:solidFill>
              </a:rPr>
              <a:t> Each subset has different combinations of operating conditions, making the problem more challenging and realistic.</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Importance of the Dataset:</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 provides a comprehensive simulation of engine degradation under diverse scenarios, making it ideal for testing and comparing predictive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variability in fault modes and conditions closely mimics real-world industrial environments, ensuring the relevance of the project outcomes.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Link to the Problem Statement:</a:t>
            </a:r>
            <a:br>
              <a:rPr b="1" lang="en">
                <a:solidFill>
                  <a:schemeClr val="dk1"/>
                </a:solidFill>
              </a:rPr>
            </a:br>
            <a:r>
              <a:rPr lang="en">
                <a:solidFill>
                  <a:schemeClr val="dk1"/>
                </a:solidFill>
              </a:rPr>
              <a:t>By utilizing this dataset, we aimed to create a model capable of generalizing across different operational settings and accurately predicting the Remaining Useful Life of engines, thereby addressing the industry's critical need for reliable predictive maintenance solutions.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d5fdef399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d5fdef399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Remaining Useful Life (RUL) is a crucial metric in predictive maintenance as it provides an estimate of how long a machine or component can continue functioning before failure.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For Training Data:</a:t>
            </a:r>
            <a:br>
              <a:rPr b="1" lang="en">
                <a:solidFill>
                  <a:schemeClr val="dk1"/>
                </a:solidFill>
              </a:rPr>
            </a:br>
            <a:r>
              <a:rPr lang="en">
                <a:solidFill>
                  <a:schemeClr val="dk1"/>
                </a:solidFill>
              </a:rPr>
              <a:t>We analyzed the trends between sensor readings and RUL. Specific sensors showed strong correlations with the degradation patterns of the engine. By leveraging these relationships, we created a mapping between the sensor data and the remaining life of the engine, enabling the model to "learn" what failure patterns look like.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For Test Data:</a:t>
            </a:r>
            <a:br>
              <a:rPr b="1" lang="en">
                <a:solidFill>
                  <a:schemeClr val="dk1"/>
                </a:solidFill>
              </a:rPr>
            </a:br>
            <a:r>
              <a:rPr lang="en">
                <a:solidFill>
                  <a:schemeClr val="dk1"/>
                </a:solidFill>
              </a:rPr>
              <a:t>Once the model was trained, it predicted RUL values for unseen data. This process involved applying the learned relationships from the training phase and comparing them against actual test results to evaluate the model's performance.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d5fdef399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d5fdef399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Observing these trends helped refine our understanding of how specific sensor readings evolve as the equipment nears failure. This understanding was vital for constructing an accurate predictive framework.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2560825"/>
            <a:ext cx="4595700" cy="1892400"/>
          </a:xfrm>
          <a:prstGeom prst="rect">
            <a:avLst/>
          </a:prstGeom>
        </p:spPr>
        <p:txBody>
          <a:bodyPr anchorCtr="0" anchor="b" bIns="91425" lIns="91425" spcFirstLastPara="1" rIns="91425" wrap="square" tIns="91425">
            <a:noAutofit/>
          </a:bodyPr>
          <a:lstStyle>
            <a:lvl1pPr lvl="0" algn="l">
              <a:spcBef>
                <a:spcPts val="0"/>
              </a:spcBef>
              <a:spcAft>
                <a:spcPts val="0"/>
              </a:spcAft>
              <a:buClr>
                <a:srgbClr val="191919"/>
              </a:buClr>
              <a:buSzPts val="5200"/>
              <a:buNone/>
              <a:defRPr sz="3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75" y="1007350"/>
            <a:ext cx="2208900" cy="569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1" name="Google Shape;11;p2"/>
          <p:cNvCxnSpPr/>
          <p:nvPr/>
        </p:nvCxnSpPr>
        <p:spPr>
          <a:xfrm>
            <a:off x="3167225" y="539500"/>
            <a:ext cx="6072600" cy="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rot="10800000">
            <a:off x="8430775" y="-28312"/>
            <a:ext cx="0" cy="4632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713225" y="3408625"/>
            <a:ext cx="2466300" cy="8190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6" name="Google Shape;56;p11"/>
          <p:cNvSpPr txBox="1"/>
          <p:nvPr>
            <p:ph idx="1" type="subTitle"/>
          </p:nvPr>
        </p:nvSpPr>
        <p:spPr>
          <a:xfrm>
            <a:off x="713225" y="2622925"/>
            <a:ext cx="2466300" cy="66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cxnSp>
        <p:nvCxnSpPr>
          <p:cNvPr id="57" name="Google Shape;57;p11"/>
          <p:cNvCxnSpPr/>
          <p:nvPr/>
        </p:nvCxnSpPr>
        <p:spPr>
          <a:xfrm>
            <a:off x="3167225" y="539500"/>
            <a:ext cx="6072600" cy="0"/>
          </a:xfrm>
          <a:prstGeom prst="straightConnector1">
            <a:avLst/>
          </a:prstGeom>
          <a:noFill/>
          <a:ln cap="flat" cmpd="sng" w="9525">
            <a:solidFill>
              <a:schemeClr val="dk1"/>
            </a:solidFill>
            <a:prstDash val="solid"/>
            <a:round/>
            <a:headEnd len="med" w="med" type="none"/>
            <a:tailEnd len="med" w="med" type="none"/>
          </a:ln>
        </p:spPr>
      </p:cxnSp>
      <p:cxnSp>
        <p:nvCxnSpPr>
          <p:cNvPr id="58" name="Google Shape;58;p11"/>
          <p:cNvCxnSpPr/>
          <p:nvPr/>
        </p:nvCxnSpPr>
        <p:spPr>
          <a:xfrm rot="10800000">
            <a:off x="8430775" y="-28312"/>
            <a:ext cx="0" cy="4632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0" name="Shape 60"/>
        <p:cNvGrpSpPr/>
        <p:nvPr/>
      </p:nvGrpSpPr>
      <p:grpSpPr>
        <a:xfrm>
          <a:off x="0" y="0"/>
          <a:ext cx="0" cy="0"/>
          <a:chOff x="0" y="0"/>
          <a:chExt cx="0" cy="0"/>
        </a:xfrm>
      </p:grpSpPr>
      <p:sp>
        <p:nvSpPr>
          <p:cNvPr id="61" name="Google Shape;6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 name="Google Shape;62;p13"/>
          <p:cNvSpPr txBox="1"/>
          <p:nvPr>
            <p:ph hasCustomPrompt="1" idx="2" type="title"/>
          </p:nvPr>
        </p:nvSpPr>
        <p:spPr>
          <a:xfrm>
            <a:off x="720000" y="2648408"/>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p:nvPr>
            <p:ph hasCustomPrompt="1" idx="3" type="title"/>
          </p:nvPr>
        </p:nvSpPr>
        <p:spPr>
          <a:xfrm>
            <a:off x="3760200" y="2648391"/>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p:nvPr>
            <p:ph hasCustomPrompt="1" idx="4" type="title"/>
          </p:nvPr>
        </p:nvSpPr>
        <p:spPr>
          <a:xfrm>
            <a:off x="720000" y="3247483"/>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hasCustomPrompt="1" idx="5" type="title"/>
          </p:nvPr>
        </p:nvSpPr>
        <p:spPr>
          <a:xfrm>
            <a:off x="3760200" y="324746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p:nvPr>
            <p:ph hasCustomPrompt="1" idx="6" type="title"/>
          </p:nvPr>
        </p:nvSpPr>
        <p:spPr>
          <a:xfrm>
            <a:off x="720000" y="3846558"/>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hasCustomPrompt="1" idx="7" type="title"/>
          </p:nvPr>
        </p:nvSpPr>
        <p:spPr>
          <a:xfrm>
            <a:off x="3760200" y="3846541"/>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p:nvPr>
            <p:ph idx="1" type="subTitle"/>
          </p:nvPr>
        </p:nvSpPr>
        <p:spPr>
          <a:xfrm>
            <a:off x="1454700" y="2648400"/>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9" name="Google Shape;69;p13"/>
          <p:cNvSpPr txBox="1"/>
          <p:nvPr>
            <p:ph idx="8" type="subTitle"/>
          </p:nvPr>
        </p:nvSpPr>
        <p:spPr>
          <a:xfrm>
            <a:off x="1454700" y="3247475"/>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0" name="Google Shape;70;p13"/>
          <p:cNvSpPr txBox="1"/>
          <p:nvPr>
            <p:ph idx="9" type="subTitle"/>
          </p:nvPr>
        </p:nvSpPr>
        <p:spPr>
          <a:xfrm>
            <a:off x="1454700" y="3846550"/>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1" name="Google Shape;71;p13"/>
          <p:cNvSpPr txBox="1"/>
          <p:nvPr>
            <p:ph idx="13" type="subTitle"/>
          </p:nvPr>
        </p:nvSpPr>
        <p:spPr>
          <a:xfrm>
            <a:off x="4494900" y="2648400"/>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2" name="Google Shape;72;p13"/>
          <p:cNvSpPr txBox="1"/>
          <p:nvPr>
            <p:ph idx="14" type="subTitle"/>
          </p:nvPr>
        </p:nvSpPr>
        <p:spPr>
          <a:xfrm>
            <a:off x="4494900" y="3247475"/>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3" name="Google Shape;73;p13"/>
          <p:cNvSpPr txBox="1"/>
          <p:nvPr>
            <p:ph idx="15" type="subTitle"/>
          </p:nvPr>
        </p:nvSpPr>
        <p:spPr>
          <a:xfrm>
            <a:off x="4494900" y="3846550"/>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cxnSp>
        <p:nvCxnSpPr>
          <p:cNvPr id="74" name="Google Shape;74;p13"/>
          <p:cNvCxnSpPr/>
          <p:nvPr/>
        </p:nvCxnSpPr>
        <p:spPr>
          <a:xfrm>
            <a:off x="7161050" y="303000"/>
            <a:ext cx="2078700" cy="0"/>
          </a:xfrm>
          <a:prstGeom prst="straightConnector1">
            <a:avLst/>
          </a:prstGeom>
          <a:noFill/>
          <a:ln cap="flat" cmpd="sng" w="9525">
            <a:solidFill>
              <a:schemeClr val="dk1"/>
            </a:solidFill>
            <a:prstDash val="solid"/>
            <a:round/>
            <a:headEnd len="med" w="med" type="none"/>
            <a:tailEnd len="med" w="med" type="none"/>
          </a:ln>
        </p:spPr>
      </p:cxnSp>
      <p:cxnSp>
        <p:nvCxnSpPr>
          <p:cNvPr id="75" name="Google Shape;75;p13"/>
          <p:cNvCxnSpPr/>
          <p:nvPr/>
        </p:nvCxnSpPr>
        <p:spPr>
          <a:xfrm rot="10800000">
            <a:off x="8768625" y="-28312"/>
            <a:ext cx="0" cy="4632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6" name="Shape 76"/>
        <p:cNvGrpSpPr/>
        <p:nvPr/>
      </p:nvGrpSpPr>
      <p:grpSpPr>
        <a:xfrm>
          <a:off x="0" y="0"/>
          <a:ext cx="0" cy="0"/>
          <a:chOff x="0" y="0"/>
          <a:chExt cx="0" cy="0"/>
        </a:xfrm>
      </p:grpSpPr>
      <p:sp>
        <p:nvSpPr>
          <p:cNvPr id="77" name="Google Shape;77;p14"/>
          <p:cNvSpPr txBox="1"/>
          <p:nvPr>
            <p:ph type="title"/>
          </p:nvPr>
        </p:nvSpPr>
        <p:spPr>
          <a:xfrm>
            <a:off x="1727575" y="537275"/>
            <a:ext cx="3021300" cy="48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78" name="Google Shape;78;p14"/>
          <p:cNvCxnSpPr/>
          <p:nvPr/>
        </p:nvCxnSpPr>
        <p:spPr>
          <a:xfrm>
            <a:off x="7161050" y="303000"/>
            <a:ext cx="2078700" cy="0"/>
          </a:xfrm>
          <a:prstGeom prst="straightConnector1">
            <a:avLst/>
          </a:prstGeom>
          <a:noFill/>
          <a:ln cap="flat" cmpd="sng" w="9525">
            <a:solidFill>
              <a:schemeClr val="dk1"/>
            </a:solidFill>
            <a:prstDash val="solid"/>
            <a:round/>
            <a:headEnd len="med" w="med" type="none"/>
            <a:tailEnd len="med" w="med" type="none"/>
          </a:ln>
        </p:spPr>
      </p:cxnSp>
      <p:cxnSp>
        <p:nvCxnSpPr>
          <p:cNvPr id="79" name="Google Shape;79;p14"/>
          <p:cNvCxnSpPr/>
          <p:nvPr/>
        </p:nvCxnSpPr>
        <p:spPr>
          <a:xfrm rot="10800000">
            <a:off x="8768625" y="-28312"/>
            <a:ext cx="0" cy="4632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80" name="Shape 80"/>
        <p:cNvGrpSpPr/>
        <p:nvPr/>
      </p:nvGrpSpPr>
      <p:grpSpPr>
        <a:xfrm>
          <a:off x="0" y="0"/>
          <a:ext cx="0" cy="0"/>
          <a:chOff x="0" y="0"/>
          <a:chExt cx="0" cy="0"/>
        </a:xfrm>
      </p:grpSpPr>
      <p:sp>
        <p:nvSpPr>
          <p:cNvPr id="81" name="Google Shape;81;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82" name="Google Shape;82;p15"/>
          <p:cNvCxnSpPr/>
          <p:nvPr/>
        </p:nvCxnSpPr>
        <p:spPr>
          <a:xfrm>
            <a:off x="7161050" y="303000"/>
            <a:ext cx="2078700" cy="0"/>
          </a:xfrm>
          <a:prstGeom prst="straightConnector1">
            <a:avLst/>
          </a:prstGeom>
          <a:noFill/>
          <a:ln cap="flat" cmpd="sng" w="9525">
            <a:solidFill>
              <a:schemeClr val="dk1"/>
            </a:solidFill>
            <a:prstDash val="solid"/>
            <a:round/>
            <a:headEnd len="med" w="med" type="none"/>
            <a:tailEnd len="med" w="med" type="none"/>
          </a:ln>
        </p:spPr>
      </p:cxnSp>
      <p:cxnSp>
        <p:nvCxnSpPr>
          <p:cNvPr id="83" name="Google Shape;83;p15"/>
          <p:cNvCxnSpPr/>
          <p:nvPr/>
        </p:nvCxnSpPr>
        <p:spPr>
          <a:xfrm rot="10800000">
            <a:off x="8768625" y="-28312"/>
            <a:ext cx="0" cy="4632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84" name="Shape 84"/>
        <p:cNvGrpSpPr/>
        <p:nvPr/>
      </p:nvGrpSpPr>
      <p:grpSpPr>
        <a:xfrm>
          <a:off x="0" y="0"/>
          <a:ext cx="0" cy="0"/>
          <a:chOff x="0" y="0"/>
          <a:chExt cx="0" cy="0"/>
        </a:xfrm>
      </p:grpSpPr>
      <p:sp>
        <p:nvSpPr>
          <p:cNvPr id="85" name="Google Shape;85;p16"/>
          <p:cNvSpPr txBox="1"/>
          <p:nvPr>
            <p:ph type="title"/>
          </p:nvPr>
        </p:nvSpPr>
        <p:spPr>
          <a:xfrm>
            <a:off x="713225" y="3404150"/>
            <a:ext cx="4598400" cy="6288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6" name="Google Shape;86;p16"/>
          <p:cNvSpPr txBox="1"/>
          <p:nvPr>
            <p:ph idx="1" type="subTitle"/>
          </p:nvPr>
        </p:nvSpPr>
        <p:spPr>
          <a:xfrm>
            <a:off x="713225" y="3975200"/>
            <a:ext cx="4598400" cy="6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7" name="Google Shape;87;p16"/>
          <p:cNvSpPr/>
          <p:nvPr>
            <p:ph idx="2" type="pic"/>
          </p:nvPr>
        </p:nvSpPr>
        <p:spPr>
          <a:xfrm>
            <a:off x="713225" y="539500"/>
            <a:ext cx="4598400" cy="2598300"/>
          </a:xfrm>
          <a:prstGeom prst="rect">
            <a:avLst/>
          </a:prstGeom>
          <a:noFill/>
          <a:ln>
            <a:noFill/>
          </a:ln>
        </p:spPr>
      </p:sp>
      <p:sp>
        <p:nvSpPr>
          <p:cNvPr id="88" name="Google Shape;88;p16"/>
          <p:cNvSpPr/>
          <p:nvPr>
            <p:ph idx="3" type="pic"/>
          </p:nvPr>
        </p:nvSpPr>
        <p:spPr>
          <a:xfrm>
            <a:off x="5564583" y="539500"/>
            <a:ext cx="2866200" cy="4064400"/>
          </a:xfrm>
          <a:prstGeom prst="rect">
            <a:avLst/>
          </a:prstGeom>
          <a:noFill/>
          <a:ln>
            <a:noFill/>
          </a:ln>
        </p:spPr>
      </p:sp>
      <p:cxnSp>
        <p:nvCxnSpPr>
          <p:cNvPr id="89" name="Google Shape;89;p16"/>
          <p:cNvCxnSpPr/>
          <p:nvPr/>
        </p:nvCxnSpPr>
        <p:spPr>
          <a:xfrm>
            <a:off x="7161050" y="303000"/>
            <a:ext cx="2078700" cy="0"/>
          </a:xfrm>
          <a:prstGeom prst="straightConnector1">
            <a:avLst/>
          </a:prstGeom>
          <a:noFill/>
          <a:ln cap="flat" cmpd="sng" w="9525">
            <a:solidFill>
              <a:schemeClr val="dk1"/>
            </a:solidFill>
            <a:prstDash val="solid"/>
            <a:round/>
            <a:headEnd len="med" w="med" type="none"/>
            <a:tailEnd len="med" w="med" type="none"/>
          </a:ln>
        </p:spPr>
      </p:cxnSp>
      <p:cxnSp>
        <p:nvCxnSpPr>
          <p:cNvPr id="90" name="Google Shape;90;p16"/>
          <p:cNvCxnSpPr/>
          <p:nvPr/>
        </p:nvCxnSpPr>
        <p:spPr>
          <a:xfrm rot="10800000">
            <a:off x="8768625" y="-28312"/>
            <a:ext cx="0" cy="4632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91" name="Shape 91"/>
        <p:cNvGrpSpPr/>
        <p:nvPr/>
      </p:nvGrpSpPr>
      <p:grpSpPr>
        <a:xfrm>
          <a:off x="0" y="0"/>
          <a:ext cx="0" cy="0"/>
          <a:chOff x="0" y="0"/>
          <a:chExt cx="0" cy="0"/>
        </a:xfrm>
      </p:grpSpPr>
      <p:sp>
        <p:nvSpPr>
          <p:cNvPr id="92" name="Google Shape;92;p17"/>
          <p:cNvSpPr txBox="1"/>
          <p:nvPr>
            <p:ph type="title"/>
          </p:nvPr>
        </p:nvSpPr>
        <p:spPr>
          <a:xfrm>
            <a:off x="6279450" y="539500"/>
            <a:ext cx="2151300" cy="114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3" name="Google Shape;93;p17"/>
          <p:cNvSpPr txBox="1"/>
          <p:nvPr>
            <p:ph idx="1" type="subTitle"/>
          </p:nvPr>
        </p:nvSpPr>
        <p:spPr>
          <a:xfrm>
            <a:off x="6279450" y="1486025"/>
            <a:ext cx="2151300" cy="102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4" name="Google Shape;94;p17"/>
          <p:cNvSpPr/>
          <p:nvPr>
            <p:ph idx="2" type="pic"/>
          </p:nvPr>
        </p:nvSpPr>
        <p:spPr>
          <a:xfrm>
            <a:off x="678047" y="539500"/>
            <a:ext cx="2709000" cy="4064400"/>
          </a:xfrm>
          <a:prstGeom prst="rect">
            <a:avLst/>
          </a:prstGeom>
          <a:noFill/>
          <a:ln>
            <a:noFill/>
          </a:ln>
        </p:spPr>
      </p:sp>
      <p:sp>
        <p:nvSpPr>
          <p:cNvPr id="95" name="Google Shape;95;p17"/>
          <p:cNvSpPr/>
          <p:nvPr>
            <p:ph idx="3" type="pic"/>
          </p:nvPr>
        </p:nvSpPr>
        <p:spPr>
          <a:xfrm>
            <a:off x="3690375" y="3055272"/>
            <a:ext cx="4740300" cy="1548600"/>
          </a:xfrm>
          <a:prstGeom prst="rect">
            <a:avLst/>
          </a:prstGeom>
          <a:noFill/>
          <a:ln>
            <a:noFill/>
          </a:ln>
        </p:spPr>
      </p:sp>
      <p:sp>
        <p:nvSpPr>
          <p:cNvPr id="96" name="Google Shape;96;p17"/>
          <p:cNvSpPr/>
          <p:nvPr>
            <p:ph idx="4" type="pic"/>
          </p:nvPr>
        </p:nvSpPr>
        <p:spPr>
          <a:xfrm>
            <a:off x="3690375" y="539500"/>
            <a:ext cx="2285700" cy="2285700"/>
          </a:xfrm>
          <a:prstGeom prst="rect">
            <a:avLst/>
          </a:prstGeom>
          <a:noFill/>
          <a:ln>
            <a:noFill/>
          </a:ln>
        </p:spPr>
      </p:sp>
      <p:cxnSp>
        <p:nvCxnSpPr>
          <p:cNvPr id="97" name="Google Shape;97;p17"/>
          <p:cNvCxnSpPr/>
          <p:nvPr/>
        </p:nvCxnSpPr>
        <p:spPr>
          <a:xfrm>
            <a:off x="7161050" y="303000"/>
            <a:ext cx="2078700" cy="0"/>
          </a:xfrm>
          <a:prstGeom prst="straightConnector1">
            <a:avLst/>
          </a:prstGeom>
          <a:noFill/>
          <a:ln cap="flat" cmpd="sng" w="9525">
            <a:solidFill>
              <a:schemeClr val="dk1"/>
            </a:solidFill>
            <a:prstDash val="solid"/>
            <a:round/>
            <a:headEnd len="med" w="med" type="none"/>
            <a:tailEnd len="med" w="med" type="none"/>
          </a:ln>
        </p:spPr>
      </p:cxnSp>
      <p:cxnSp>
        <p:nvCxnSpPr>
          <p:cNvPr id="98" name="Google Shape;98;p17"/>
          <p:cNvCxnSpPr/>
          <p:nvPr/>
        </p:nvCxnSpPr>
        <p:spPr>
          <a:xfrm rot="10800000">
            <a:off x="8768625" y="-28312"/>
            <a:ext cx="0" cy="4632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99" name="Shape 99"/>
        <p:cNvGrpSpPr/>
        <p:nvPr/>
      </p:nvGrpSpPr>
      <p:grpSpPr>
        <a:xfrm>
          <a:off x="0" y="0"/>
          <a:ext cx="0" cy="0"/>
          <a:chOff x="0" y="0"/>
          <a:chExt cx="0" cy="0"/>
        </a:xfrm>
      </p:grpSpPr>
      <p:sp>
        <p:nvSpPr>
          <p:cNvPr id="100" name="Google Shape;100;p18"/>
          <p:cNvSpPr txBox="1"/>
          <p:nvPr>
            <p:ph type="title"/>
          </p:nvPr>
        </p:nvSpPr>
        <p:spPr>
          <a:xfrm>
            <a:off x="713250" y="445025"/>
            <a:ext cx="463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1" name="Google Shape;101;p18"/>
          <p:cNvSpPr txBox="1"/>
          <p:nvPr>
            <p:ph idx="1" type="body"/>
          </p:nvPr>
        </p:nvSpPr>
        <p:spPr>
          <a:xfrm>
            <a:off x="713250" y="1406925"/>
            <a:ext cx="7717500" cy="25251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cxnSp>
        <p:nvCxnSpPr>
          <p:cNvPr id="102" name="Google Shape;102;p18"/>
          <p:cNvCxnSpPr/>
          <p:nvPr/>
        </p:nvCxnSpPr>
        <p:spPr>
          <a:xfrm>
            <a:off x="7161050" y="303000"/>
            <a:ext cx="2078700" cy="0"/>
          </a:xfrm>
          <a:prstGeom prst="straightConnector1">
            <a:avLst/>
          </a:prstGeom>
          <a:noFill/>
          <a:ln cap="flat" cmpd="sng" w="9525">
            <a:solidFill>
              <a:schemeClr val="dk1"/>
            </a:solidFill>
            <a:prstDash val="solid"/>
            <a:round/>
            <a:headEnd len="med" w="med" type="none"/>
            <a:tailEnd len="med" w="med" type="none"/>
          </a:ln>
        </p:spPr>
      </p:cxnSp>
      <p:cxnSp>
        <p:nvCxnSpPr>
          <p:cNvPr id="103" name="Google Shape;103;p18"/>
          <p:cNvCxnSpPr/>
          <p:nvPr/>
        </p:nvCxnSpPr>
        <p:spPr>
          <a:xfrm rot="10800000">
            <a:off x="8768625" y="-28312"/>
            <a:ext cx="0" cy="4632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104" name="Shape 104"/>
        <p:cNvGrpSpPr/>
        <p:nvPr/>
      </p:nvGrpSpPr>
      <p:grpSpPr>
        <a:xfrm>
          <a:off x="0" y="0"/>
          <a:ext cx="0" cy="0"/>
          <a:chOff x="0" y="0"/>
          <a:chExt cx="0" cy="0"/>
        </a:xfrm>
      </p:grpSpPr>
      <p:sp>
        <p:nvSpPr>
          <p:cNvPr id="105" name="Google Shape;10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 name="Google Shape;106;p19"/>
          <p:cNvSpPr txBox="1"/>
          <p:nvPr>
            <p:ph idx="1" type="body"/>
          </p:nvPr>
        </p:nvSpPr>
        <p:spPr>
          <a:xfrm>
            <a:off x="720000" y="1187604"/>
            <a:ext cx="7704000" cy="28605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Font typeface="Nunito Light"/>
              <a:buChar char="●"/>
              <a:defRPr sz="1400"/>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cxnSp>
        <p:nvCxnSpPr>
          <p:cNvPr id="107" name="Google Shape;107;p19"/>
          <p:cNvCxnSpPr/>
          <p:nvPr/>
        </p:nvCxnSpPr>
        <p:spPr>
          <a:xfrm>
            <a:off x="7161050" y="303000"/>
            <a:ext cx="2078700" cy="0"/>
          </a:xfrm>
          <a:prstGeom prst="straightConnector1">
            <a:avLst/>
          </a:prstGeom>
          <a:noFill/>
          <a:ln cap="flat" cmpd="sng" w="9525">
            <a:solidFill>
              <a:schemeClr val="dk1"/>
            </a:solidFill>
            <a:prstDash val="solid"/>
            <a:round/>
            <a:headEnd len="med" w="med" type="none"/>
            <a:tailEnd len="med" w="med" type="none"/>
          </a:ln>
        </p:spPr>
      </p:cxnSp>
      <p:cxnSp>
        <p:nvCxnSpPr>
          <p:cNvPr id="108" name="Google Shape;108;p19"/>
          <p:cNvCxnSpPr/>
          <p:nvPr/>
        </p:nvCxnSpPr>
        <p:spPr>
          <a:xfrm rot="10800000">
            <a:off x="8768625" y="-28312"/>
            <a:ext cx="0" cy="4632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2">
    <p:spTree>
      <p:nvGrpSpPr>
        <p:cNvPr id="109" name="Shape 109"/>
        <p:cNvGrpSpPr/>
        <p:nvPr/>
      </p:nvGrpSpPr>
      <p:grpSpPr>
        <a:xfrm>
          <a:off x="0" y="0"/>
          <a:ext cx="0" cy="0"/>
          <a:chOff x="0" y="0"/>
          <a:chExt cx="0" cy="0"/>
        </a:xfrm>
      </p:grpSpPr>
      <p:sp>
        <p:nvSpPr>
          <p:cNvPr id="110" name="Google Shape;110;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 name="Google Shape;111;p20"/>
          <p:cNvSpPr txBox="1"/>
          <p:nvPr>
            <p:ph idx="1" type="body"/>
          </p:nvPr>
        </p:nvSpPr>
        <p:spPr>
          <a:xfrm>
            <a:off x="720000" y="1187589"/>
            <a:ext cx="7704000" cy="3416400"/>
          </a:xfrm>
          <a:prstGeom prst="rect">
            <a:avLst/>
          </a:prstGeom>
        </p:spPr>
        <p:txBody>
          <a:bodyPr anchorCtr="0" anchor="t" bIns="91425" lIns="91425" spcFirstLastPara="1" rIns="91425" wrap="square" tIns="91425">
            <a:noAutofit/>
          </a:bodyPr>
          <a:lstStyle>
            <a:lvl1pPr indent="-304800" lvl="0" marL="457200" rtl="0">
              <a:lnSpc>
                <a:spcPct val="115000"/>
              </a:lnSpc>
              <a:spcBef>
                <a:spcPts val="300"/>
              </a:spcBef>
              <a:spcAft>
                <a:spcPts val="0"/>
              </a:spcAft>
              <a:buSzPts val="1200"/>
              <a:buFont typeface="Nunito Light"/>
              <a:buChar char="●"/>
              <a:defRPr sz="1400"/>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cxnSp>
        <p:nvCxnSpPr>
          <p:cNvPr id="112" name="Google Shape;112;p20"/>
          <p:cNvCxnSpPr/>
          <p:nvPr/>
        </p:nvCxnSpPr>
        <p:spPr>
          <a:xfrm>
            <a:off x="7161050" y="303000"/>
            <a:ext cx="2078700" cy="0"/>
          </a:xfrm>
          <a:prstGeom prst="straightConnector1">
            <a:avLst/>
          </a:prstGeom>
          <a:noFill/>
          <a:ln cap="flat" cmpd="sng" w="9525">
            <a:solidFill>
              <a:schemeClr val="dk1"/>
            </a:solidFill>
            <a:prstDash val="solid"/>
            <a:round/>
            <a:headEnd len="med" w="med" type="none"/>
            <a:tailEnd len="med" w="med" type="none"/>
          </a:ln>
        </p:spPr>
      </p:cxnSp>
      <p:cxnSp>
        <p:nvCxnSpPr>
          <p:cNvPr id="113" name="Google Shape;113;p20"/>
          <p:cNvCxnSpPr/>
          <p:nvPr/>
        </p:nvCxnSpPr>
        <p:spPr>
          <a:xfrm rot="10800000">
            <a:off x="8768625" y="-28312"/>
            <a:ext cx="0" cy="4632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713225" y="3762200"/>
            <a:ext cx="2822700" cy="841800"/>
          </a:xfrm>
          <a:prstGeom prst="rect">
            <a:avLst/>
          </a:prstGeom>
        </p:spPr>
        <p:txBody>
          <a:bodyPr anchorCtr="0" anchor="ctr" bIns="91425" lIns="91425" spcFirstLastPara="1" rIns="91425" wrap="square" tIns="91425">
            <a:noAutofit/>
          </a:bodyPr>
          <a:lstStyle>
            <a:lvl1pPr lvl="0" algn="l">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713225" y="2734600"/>
            <a:ext cx="1288800" cy="8418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p:nvPr>
            <p:ph idx="3" type="pic"/>
          </p:nvPr>
        </p:nvSpPr>
        <p:spPr>
          <a:xfrm flipH="1">
            <a:off x="5468450" y="819367"/>
            <a:ext cx="2623800" cy="3826800"/>
          </a:xfrm>
          <a:prstGeom prst="rect">
            <a:avLst/>
          </a:prstGeom>
          <a:noFill/>
          <a:ln>
            <a:noFill/>
          </a:ln>
        </p:spPr>
      </p:sp>
      <p:cxnSp>
        <p:nvCxnSpPr>
          <p:cNvPr id="17" name="Google Shape;17;p3"/>
          <p:cNvCxnSpPr/>
          <p:nvPr/>
        </p:nvCxnSpPr>
        <p:spPr>
          <a:xfrm>
            <a:off x="3167225" y="539500"/>
            <a:ext cx="6072600" cy="0"/>
          </a:xfrm>
          <a:prstGeom prst="straightConnector1">
            <a:avLst/>
          </a:prstGeom>
          <a:noFill/>
          <a:ln cap="flat" cmpd="sng" w="9525">
            <a:solidFill>
              <a:schemeClr val="dk1"/>
            </a:solidFill>
            <a:prstDash val="solid"/>
            <a:round/>
            <a:headEnd len="med" w="med" type="none"/>
            <a:tailEnd len="med" w="med" type="none"/>
          </a:ln>
        </p:spPr>
      </p:cxnSp>
      <p:cxnSp>
        <p:nvCxnSpPr>
          <p:cNvPr id="18" name="Google Shape;18;p3"/>
          <p:cNvCxnSpPr/>
          <p:nvPr/>
        </p:nvCxnSpPr>
        <p:spPr>
          <a:xfrm rot="10800000">
            <a:off x="8430775" y="-28312"/>
            <a:ext cx="0" cy="4632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14" name="Shape 114"/>
        <p:cNvGrpSpPr/>
        <p:nvPr/>
      </p:nvGrpSpPr>
      <p:grpSpPr>
        <a:xfrm>
          <a:off x="0" y="0"/>
          <a:ext cx="0" cy="0"/>
          <a:chOff x="0" y="0"/>
          <a:chExt cx="0" cy="0"/>
        </a:xfrm>
      </p:grpSpPr>
      <p:sp>
        <p:nvSpPr>
          <p:cNvPr id="115" name="Google Shape;115;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21"/>
          <p:cNvSpPr txBox="1"/>
          <p:nvPr>
            <p:ph idx="1" type="subTitle"/>
          </p:nvPr>
        </p:nvSpPr>
        <p:spPr>
          <a:xfrm>
            <a:off x="713225" y="3147477"/>
            <a:ext cx="2106900" cy="135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17" name="Google Shape;117;p21"/>
          <p:cNvSpPr txBox="1"/>
          <p:nvPr>
            <p:ph idx="2" type="subTitle"/>
          </p:nvPr>
        </p:nvSpPr>
        <p:spPr>
          <a:xfrm>
            <a:off x="3074432" y="3147477"/>
            <a:ext cx="2106900" cy="135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18" name="Google Shape;118;p21"/>
          <p:cNvSpPr txBox="1"/>
          <p:nvPr>
            <p:ph idx="3" type="subTitle"/>
          </p:nvPr>
        </p:nvSpPr>
        <p:spPr>
          <a:xfrm>
            <a:off x="5435639" y="3147479"/>
            <a:ext cx="2106900" cy="135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19" name="Google Shape;119;p21"/>
          <p:cNvSpPr txBox="1"/>
          <p:nvPr>
            <p:ph idx="4" type="subTitle"/>
          </p:nvPr>
        </p:nvSpPr>
        <p:spPr>
          <a:xfrm>
            <a:off x="713225" y="2494475"/>
            <a:ext cx="2106900" cy="745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20" name="Google Shape;120;p21"/>
          <p:cNvSpPr txBox="1"/>
          <p:nvPr>
            <p:ph idx="5" type="subTitle"/>
          </p:nvPr>
        </p:nvSpPr>
        <p:spPr>
          <a:xfrm>
            <a:off x="3074433" y="2494475"/>
            <a:ext cx="2106900" cy="745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21" name="Google Shape;121;p21"/>
          <p:cNvSpPr txBox="1"/>
          <p:nvPr>
            <p:ph idx="6" type="subTitle"/>
          </p:nvPr>
        </p:nvSpPr>
        <p:spPr>
          <a:xfrm>
            <a:off x="5435634" y="2494475"/>
            <a:ext cx="2106900" cy="745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cxnSp>
        <p:nvCxnSpPr>
          <p:cNvPr id="122" name="Google Shape;122;p21"/>
          <p:cNvCxnSpPr/>
          <p:nvPr/>
        </p:nvCxnSpPr>
        <p:spPr>
          <a:xfrm>
            <a:off x="7161050" y="303000"/>
            <a:ext cx="2078700" cy="0"/>
          </a:xfrm>
          <a:prstGeom prst="straightConnector1">
            <a:avLst/>
          </a:prstGeom>
          <a:noFill/>
          <a:ln cap="flat" cmpd="sng" w="9525">
            <a:solidFill>
              <a:schemeClr val="dk1"/>
            </a:solidFill>
            <a:prstDash val="solid"/>
            <a:round/>
            <a:headEnd len="med" w="med" type="none"/>
            <a:tailEnd len="med" w="med" type="none"/>
          </a:ln>
        </p:spPr>
      </p:cxnSp>
      <p:cxnSp>
        <p:nvCxnSpPr>
          <p:cNvPr id="123" name="Google Shape;123;p21"/>
          <p:cNvCxnSpPr/>
          <p:nvPr/>
        </p:nvCxnSpPr>
        <p:spPr>
          <a:xfrm rot="10800000">
            <a:off x="8768625" y="-28312"/>
            <a:ext cx="0" cy="4632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4" name="Shape 124"/>
        <p:cNvGrpSpPr/>
        <p:nvPr/>
      </p:nvGrpSpPr>
      <p:grpSpPr>
        <a:xfrm>
          <a:off x="0" y="0"/>
          <a:ext cx="0" cy="0"/>
          <a:chOff x="0" y="0"/>
          <a:chExt cx="0" cy="0"/>
        </a:xfrm>
      </p:grpSpPr>
      <p:sp>
        <p:nvSpPr>
          <p:cNvPr id="125" name="Google Shape;125;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6" name="Google Shape;126;p22"/>
          <p:cNvSpPr txBox="1"/>
          <p:nvPr>
            <p:ph idx="1" type="subTitle"/>
          </p:nvPr>
        </p:nvSpPr>
        <p:spPr>
          <a:xfrm>
            <a:off x="720000" y="1945660"/>
            <a:ext cx="28110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7" name="Google Shape;127;p22"/>
          <p:cNvSpPr txBox="1"/>
          <p:nvPr>
            <p:ph idx="2" type="subTitle"/>
          </p:nvPr>
        </p:nvSpPr>
        <p:spPr>
          <a:xfrm>
            <a:off x="4546553" y="1945654"/>
            <a:ext cx="29046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8" name="Google Shape;128;p22"/>
          <p:cNvSpPr txBox="1"/>
          <p:nvPr>
            <p:ph idx="3" type="subTitle"/>
          </p:nvPr>
        </p:nvSpPr>
        <p:spPr>
          <a:xfrm>
            <a:off x="720000" y="3515588"/>
            <a:ext cx="28110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9" name="Google Shape;129;p22"/>
          <p:cNvSpPr txBox="1"/>
          <p:nvPr>
            <p:ph idx="4" type="subTitle"/>
          </p:nvPr>
        </p:nvSpPr>
        <p:spPr>
          <a:xfrm>
            <a:off x="4546551" y="3515588"/>
            <a:ext cx="29046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0" name="Google Shape;130;p22"/>
          <p:cNvSpPr txBox="1"/>
          <p:nvPr>
            <p:ph idx="5" type="subTitle"/>
          </p:nvPr>
        </p:nvSpPr>
        <p:spPr>
          <a:xfrm>
            <a:off x="719999" y="1666404"/>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31" name="Google Shape;131;p22"/>
          <p:cNvSpPr txBox="1"/>
          <p:nvPr>
            <p:ph idx="6" type="subTitle"/>
          </p:nvPr>
        </p:nvSpPr>
        <p:spPr>
          <a:xfrm>
            <a:off x="719999" y="3236407"/>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32" name="Google Shape;132;p22"/>
          <p:cNvSpPr txBox="1"/>
          <p:nvPr>
            <p:ph idx="7" type="subTitle"/>
          </p:nvPr>
        </p:nvSpPr>
        <p:spPr>
          <a:xfrm>
            <a:off x="4546525" y="1666400"/>
            <a:ext cx="2904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33" name="Google Shape;133;p22"/>
          <p:cNvSpPr txBox="1"/>
          <p:nvPr>
            <p:ph idx="8" type="subTitle"/>
          </p:nvPr>
        </p:nvSpPr>
        <p:spPr>
          <a:xfrm>
            <a:off x="4546525" y="3236407"/>
            <a:ext cx="2904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cxnSp>
        <p:nvCxnSpPr>
          <p:cNvPr id="134" name="Google Shape;134;p22"/>
          <p:cNvCxnSpPr/>
          <p:nvPr/>
        </p:nvCxnSpPr>
        <p:spPr>
          <a:xfrm>
            <a:off x="7161050" y="303000"/>
            <a:ext cx="2078700" cy="0"/>
          </a:xfrm>
          <a:prstGeom prst="straightConnector1">
            <a:avLst/>
          </a:prstGeom>
          <a:noFill/>
          <a:ln cap="flat" cmpd="sng" w="9525">
            <a:solidFill>
              <a:schemeClr val="dk1"/>
            </a:solidFill>
            <a:prstDash val="solid"/>
            <a:round/>
            <a:headEnd len="med" w="med" type="none"/>
            <a:tailEnd len="med" w="med" type="none"/>
          </a:ln>
        </p:spPr>
      </p:cxnSp>
      <p:cxnSp>
        <p:nvCxnSpPr>
          <p:cNvPr id="135" name="Google Shape;135;p22"/>
          <p:cNvCxnSpPr/>
          <p:nvPr/>
        </p:nvCxnSpPr>
        <p:spPr>
          <a:xfrm rot="10800000">
            <a:off x="8768625" y="-28312"/>
            <a:ext cx="0" cy="4632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6" name="Shape 136"/>
        <p:cNvGrpSpPr/>
        <p:nvPr/>
      </p:nvGrpSpPr>
      <p:grpSpPr>
        <a:xfrm>
          <a:off x="0" y="0"/>
          <a:ext cx="0" cy="0"/>
          <a:chOff x="0" y="0"/>
          <a:chExt cx="0" cy="0"/>
        </a:xfrm>
      </p:grpSpPr>
      <p:sp>
        <p:nvSpPr>
          <p:cNvPr id="137" name="Google Shape;137;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8" name="Google Shape;138;p23"/>
          <p:cNvSpPr txBox="1"/>
          <p:nvPr>
            <p:ph idx="1" type="subTitle"/>
          </p:nvPr>
        </p:nvSpPr>
        <p:spPr>
          <a:xfrm>
            <a:off x="720025" y="1867400"/>
            <a:ext cx="24693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9" name="Google Shape;139;p23"/>
          <p:cNvSpPr txBox="1"/>
          <p:nvPr>
            <p:ph idx="2" type="subTitle"/>
          </p:nvPr>
        </p:nvSpPr>
        <p:spPr>
          <a:xfrm>
            <a:off x="3282145" y="1867410"/>
            <a:ext cx="25797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0" name="Google Shape;140;p23"/>
          <p:cNvSpPr txBox="1"/>
          <p:nvPr>
            <p:ph idx="3" type="subTitle"/>
          </p:nvPr>
        </p:nvSpPr>
        <p:spPr>
          <a:xfrm>
            <a:off x="720025" y="3544702"/>
            <a:ext cx="24693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1" name="Google Shape;141;p23"/>
          <p:cNvSpPr txBox="1"/>
          <p:nvPr>
            <p:ph idx="4" type="subTitle"/>
          </p:nvPr>
        </p:nvSpPr>
        <p:spPr>
          <a:xfrm>
            <a:off x="3282155" y="3544703"/>
            <a:ext cx="25797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2" name="Google Shape;142;p23"/>
          <p:cNvSpPr txBox="1"/>
          <p:nvPr>
            <p:ph idx="5" type="subTitle"/>
          </p:nvPr>
        </p:nvSpPr>
        <p:spPr>
          <a:xfrm>
            <a:off x="5954680" y="1867406"/>
            <a:ext cx="24693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3" name="Google Shape;143;p23"/>
          <p:cNvSpPr txBox="1"/>
          <p:nvPr>
            <p:ph idx="6" type="subTitle"/>
          </p:nvPr>
        </p:nvSpPr>
        <p:spPr>
          <a:xfrm>
            <a:off x="5954699" y="3544702"/>
            <a:ext cx="24693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4" name="Google Shape;144;p23"/>
          <p:cNvSpPr txBox="1"/>
          <p:nvPr>
            <p:ph idx="7" type="subTitle"/>
          </p:nvPr>
        </p:nvSpPr>
        <p:spPr>
          <a:xfrm>
            <a:off x="720025" y="1305419"/>
            <a:ext cx="2469300" cy="67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5" name="Google Shape;145;p23"/>
          <p:cNvSpPr txBox="1"/>
          <p:nvPr>
            <p:ph idx="8" type="subTitle"/>
          </p:nvPr>
        </p:nvSpPr>
        <p:spPr>
          <a:xfrm>
            <a:off x="3282145" y="1305419"/>
            <a:ext cx="2577300" cy="67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6" name="Google Shape;146;p23"/>
          <p:cNvSpPr txBox="1"/>
          <p:nvPr>
            <p:ph idx="9" type="subTitle"/>
          </p:nvPr>
        </p:nvSpPr>
        <p:spPr>
          <a:xfrm>
            <a:off x="5954680" y="1305419"/>
            <a:ext cx="2466900" cy="67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7" name="Google Shape;147;p23"/>
          <p:cNvSpPr txBox="1"/>
          <p:nvPr>
            <p:ph idx="13" type="subTitle"/>
          </p:nvPr>
        </p:nvSpPr>
        <p:spPr>
          <a:xfrm>
            <a:off x="720025" y="2985210"/>
            <a:ext cx="2469300" cy="67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8" name="Google Shape;148;p23"/>
          <p:cNvSpPr txBox="1"/>
          <p:nvPr>
            <p:ph idx="14" type="subTitle"/>
          </p:nvPr>
        </p:nvSpPr>
        <p:spPr>
          <a:xfrm>
            <a:off x="3282145" y="2985206"/>
            <a:ext cx="2577300" cy="67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9" name="Google Shape;149;p23"/>
          <p:cNvSpPr txBox="1"/>
          <p:nvPr>
            <p:ph idx="15" type="subTitle"/>
          </p:nvPr>
        </p:nvSpPr>
        <p:spPr>
          <a:xfrm>
            <a:off x="5954680" y="2985200"/>
            <a:ext cx="2469300" cy="67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cxnSp>
        <p:nvCxnSpPr>
          <p:cNvPr id="150" name="Google Shape;150;p23"/>
          <p:cNvCxnSpPr/>
          <p:nvPr/>
        </p:nvCxnSpPr>
        <p:spPr>
          <a:xfrm>
            <a:off x="7161050" y="303000"/>
            <a:ext cx="2078700" cy="0"/>
          </a:xfrm>
          <a:prstGeom prst="straightConnector1">
            <a:avLst/>
          </a:prstGeom>
          <a:noFill/>
          <a:ln cap="flat" cmpd="sng" w="9525">
            <a:solidFill>
              <a:schemeClr val="dk1"/>
            </a:solidFill>
            <a:prstDash val="solid"/>
            <a:round/>
            <a:headEnd len="med" w="med" type="none"/>
            <a:tailEnd len="med" w="med" type="none"/>
          </a:ln>
        </p:spPr>
      </p:cxnSp>
      <p:cxnSp>
        <p:nvCxnSpPr>
          <p:cNvPr id="151" name="Google Shape;151;p23"/>
          <p:cNvCxnSpPr/>
          <p:nvPr/>
        </p:nvCxnSpPr>
        <p:spPr>
          <a:xfrm rot="10800000">
            <a:off x="8768625" y="-28312"/>
            <a:ext cx="0" cy="4632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52" name="Shape 152"/>
        <p:cNvGrpSpPr/>
        <p:nvPr/>
      </p:nvGrpSpPr>
      <p:grpSpPr>
        <a:xfrm>
          <a:off x="0" y="0"/>
          <a:ext cx="0" cy="0"/>
          <a:chOff x="0" y="0"/>
          <a:chExt cx="0" cy="0"/>
        </a:xfrm>
      </p:grpSpPr>
      <p:sp>
        <p:nvSpPr>
          <p:cNvPr id="153" name="Google Shape;153;p24"/>
          <p:cNvSpPr txBox="1"/>
          <p:nvPr>
            <p:ph type="title"/>
          </p:nvPr>
        </p:nvSpPr>
        <p:spPr>
          <a:xfrm>
            <a:off x="734825" y="2908025"/>
            <a:ext cx="3108300" cy="725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4" name="Google Shape;154;p24"/>
          <p:cNvSpPr txBox="1"/>
          <p:nvPr>
            <p:ph idx="1" type="subTitle"/>
          </p:nvPr>
        </p:nvSpPr>
        <p:spPr>
          <a:xfrm>
            <a:off x="734825" y="3543900"/>
            <a:ext cx="3108300" cy="91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155" name="Google Shape;155;p24"/>
          <p:cNvCxnSpPr/>
          <p:nvPr/>
        </p:nvCxnSpPr>
        <p:spPr>
          <a:xfrm>
            <a:off x="3167225" y="539500"/>
            <a:ext cx="6072600" cy="0"/>
          </a:xfrm>
          <a:prstGeom prst="straightConnector1">
            <a:avLst/>
          </a:prstGeom>
          <a:noFill/>
          <a:ln cap="flat" cmpd="sng" w="9525">
            <a:solidFill>
              <a:schemeClr val="dk1"/>
            </a:solidFill>
            <a:prstDash val="solid"/>
            <a:round/>
            <a:headEnd len="med" w="med" type="none"/>
            <a:tailEnd len="med" w="med" type="none"/>
          </a:ln>
        </p:spPr>
      </p:cxnSp>
      <p:cxnSp>
        <p:nvCxnSpPr>
          <p:cNvPr id="156" name="Google Shape;156;p24"/>
          <p:cNvCxnSpPr/>
          <p:nvPr/>
        </p:nvCxnSpPr>
        <p:spPr>
          <a:xfrm rot="10800000">
            <a:off x="8430775" y="-28312"/>
            <a:ext cx="0" cy="4632300"/>
          </a:xfrm>
          <a:prstGeom prst="straightConnector1">
            <a:avLst/>
          </a:prstGeom>
          <a:noFill/>
          <a:ln cap="flat" cmpd="sng" w="9525">
            <a:solidFill>
              <a:schemeClr val="dk1"/>
            </a:solidFill>
            <a:prstDash val="solid"/>
            <a:round/>
            <a:headEnd len="med" w="med" type="none"/>
            <a:tailEnd len="med" w="med" type="none"/>
          </a:ln>
        </p:spPr>
      </p:cxnSp>
      <p:sp>
        <p:nvSpPr>
          <p:cNvPr id="157" name="Google Shape;157;p24"/>
          <p:cNvSpPr txBox="1"/>
          <p:nvPr/>
        </p:nvSpPr>
        <p:spPr>
          <a:xfrm>
            <a:off x="4050875" y="3730325"/>
            <a:ext cx="42540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DM Sans"/>
                <a:ea typeface="DM Sans"/>
                <a:cs typeface="DM Sans"/>
                <a:sym typeface="DM Sans"/>
              </a:rPr>
              <a:t>CREDITS:</a:t>
            </a:r>
            <a:r>
              <a:rPr lang="en" sz="1000">
                <a:solidFill>
                  <a:schemeClr val="dk1"/>
                </a:solidFill>
                <a:latin typeface="DM Sans"/>
                <a:ea typeface="DM Sans"/>
                <a:cs typeface="DM Sans"/>
                <a:sym typeface="DM Sans"/>
              </a:rPr>
              <a:t> This presentation template was created by </a:t>
            </a:r>
            <a:r>
              <a:rPr b="1" lang="en" sz="10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000">
                <a:solidFill>
                  <a:schemeClr val="dk1"/>
                </a:solidFill>
                <a:latin typeface="DM Sans"/>
                <a:ea typeface="DM Sans"/>
                <a:cs typeface="DM Sans"/>
                <a:sym typeface="DM Sans"/>
              </a:rPr>
              <a:t>, and includes icons by </a:t>
            </a:r>
            <a:r>
              <a:rPr b="1" lang="en" sz="10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000">
                <a:solidFill>
                  <a:schemeClr val="dk1"/>
                </a:solidFill>
                <a:latin typeface="DM Sans"/>
                <a:ea typeface="DM Sans"/>
                <a:cs typeface="DM Sans"/>
                <a:sym typeface="DM Sans"/>
              </a:rPr>
              <a:t>, and infographics &amp; images by </a:t>
            </a:r>
            <a:r>
              <a:rPr b="1" lang="en" sz="10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000" u="sng">
                <a:solidFill>
                  <a:schemeClr val="dk1"/>
                </a:solidFill>
                <a:latin typeface="DM Sans"/>
                <a:ea typeface="DM Sans"/>
                <a:cs typeface="DM Sans"/>
                <a:sym typeface="DM Sans"/>
              </a:rPr>
              <a:t> </a:t>
            </a:r>
            <a:endParaRPr b="1" sz="1000" u="sng">
              <a:solidFill>
                <a:schemeClr val="dk1"/>
              </a:solidFill>
              <a:latin typeface="DM Sans"/>
              <a:ea typeface="DM Sans"/>
              <a:cs typeface="DM Sans"/>
              <a:sym typeface="DM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58" name="Shape 158"/>
        <p:cNvGrpSpPr/>
        <p:nvPr/>
      </p:nvGrpSpPr>
      <p:grpSpPr>
        <a:xfrm>
          <a:off x="0" y="0"/>
          <a:ext cx="0" cy="0"/>
          <a:chOff x="0" y="0"/>
          <a:chExt cx="0" cy="0"/>
        </a:xfrm>
      </p:grpSpPr>
      <p:cxnSp>
        <p:nvCxnSpPr>
          <p:cNvPr id="159" name="Google Shape;159;p25"/>
          <p:cNvCxnSpPr/>
          <p:nvPr/>
        </p:nvCxnSpPr>
        <p:spPr>
          <a:xfrm>
            <a:off x="7161050" y="303000"/>
            <a:ext cx="2078700" cy="0"/>
          </a:xfrm>
          <a:prstGeom prst="straightConnector1">
            <a:avLst/>
          </a:prstGeom>
          <a:noFill/>
          <a:ln cap="flat" cmpd="sng" w="9525">
            <a:solidFill>
              <a:schemeClr val="dk1"/>
            </a:solidFill>
            <a:prstDash val="solid"/>
            <a:round/>
            <a:headEnd len="med" w="med" type="none"/>
            <a:tailEnd len="med" w="med" type="none"/>
          </a:ln>
        </p:spPr>
      </p:cxnSp>
      <p:cxnSp>
        <p:nvCxnSpPr>
          <p:cNvPr id="160" name="Google Shape;160;p25"/>
          <p:cNvCxnSpPr/>
          <p:nvPr/>
        </p:nvCxnSpPr>
        <p:spPr>
          <a:xfrm rot="10800000">
            <a:off x="8768625" y="-28312"/>
            <a:ext cx="0" cy="4632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61" name="Shape 161"/>
        <p:cNvGrpSpPr/>
        <p:nvPr/>
      </p:nvGrpSpPr>
      <p:grpSpPr>
        <a:xfrm>
          <a:off x="0" y="0"/>
          <a:ext cx="0" cy="0"/>
          <a:chOff x="0" y="0"/>
          <a:chExt cx="0" cy="0"/>
        </a:xfrm>
      </p:grpSpPr>
      <p:cxnSp>
        <p:nvCxnSpPr>
          <p:cNvPr id="162" name="Google Shape;162;p26"/>
          <p:cNvCxnSpPr/>
          <p:nvPr/>
        </p:nvCxnSpPr>
        <p:spPr>
          <a:xfrm>
            <a:off x="3167225" y="539500"/>
            <a:ext cx="6072600" cy="0"/>
          </a:xfrm>
          <a:prstGeom prst="straightConnector1">
            <a:avLst/>
          </a:prstGeom>
          <a:noFill/>
          <a:ln cap="flat" cmpd="sng" w="9525">
            <a:solidFill>
              <a:schemeClr val="dk1"/>
            </a:solidFill>
            <a:prstDash val="solid"/>
            <a:round/>
            <a:headEnd len="med" w="med" type="none"/>
            <a:tailEnd len="med" w="med" type="none"/>
          </a:ln>
        </p:spPr>
      </p:cxnSp>
      <p:cxnSp>
        <p:nvCxnSpPr>
          <p:cNvPr id="163" name="Google Shape;163;p26"/>
          <p:cNvCxnSpPr/>
          <p:nvPr/>
        </p:nvCxnSpPr>
        <p:spPr>
          <a:xfrm rot="10800000">
            <a:off x="8430775" y="-28312"/>
            <a:ext cx="0" cy="4632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 name="Google Shape;21;p4"/>
          <p:cNvSpPr txBox="1"/>
          <p:nvPr>
            <p:ph idx="1" type="body"/>
          </p:nvPr>
        </p:nvSpPr>
        <p:spPr>
          <a:xfrm>
            <a:off x="720000" y="1187601"/>
            <a:ext cx="7704000" cy="3879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Font typeface="Nunito Light"/>
              <a:buChar char="●"/>
              <a:defRPr sz="1400"/>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cxnSp>
        <p:nvCxnSpPr>
          <p:cNvPr id="22" name="Google Shape;22;p4"/>
          <p:cNvCxnSpPr/>
          <p:nvPr/>
        </p:nvCxnSpPr>
        <p:spPr>
          <a:xfrm>
            <a:off x="7161050" y="303000"/>
            <a:ext cx="2078700" cy="0"/>
          </a:xfrm>
          <a:prstGeom prst="straightConnector1">
            <a:avLst/>
          </a:prstGeom>
          <a:noFill/>
          <a:ln cap="flat" cmpd="sng" w="9525">
            <a:solidFill>
              <a:schemeClr val="dk1"/>
            </a:solidFill>
            <a:prstDash val="solid"/>
            <a:round/>
            <a:headEnd len="med" w="med" type="none"/>
            <a:tailEnd len="med" w="med" type="none"/>
          </a:ln>
        </p:spPr>
      </p:cxnSp>
      <p:cxnSp>
        <p:nvCxnSpPr>
          <p:cNvPr id="23" name="Google Shape;23;p4"/>
          <p:cNvCxnSpPr/>
          <p:nvPr/>
        </p:nvCxnSpPr>
        <p:spPr>
          <a:xfrm rot="10800000">
            <a:off x="8768625" y="-28312"/>
            <a:ext cx="0" cy="4632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subTitle"/>
          </p:nvPr>
        </p:nvSpPr>
        <p:spPr>
          <a:xfrm>
            <a:off x="4299414" y="2860575"/>
            <a:ext cx="2695800" cy="160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 name="Google Shape;27;p5"/>
          <p:cNvSpPr txBox="1"/>
          <p:nvPr>
            <p:ph idx="2" type="subTitle"/>
          </p:nvPr>
        </p:nvSpPr>
        <p:spPr>
          <a:xfrm>
            <a:off x="713225" y="2860581"/>
            <a:ext cx="2695800" cy="160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 name="Google Shape;28;p5"/>
          <p:cNvSpPr txBox="1"/>
          <p:nvPr>
            <p:ph idx="3" type="subTitle"/>
          </p:nvPr>
        </p:nvSpPr>
        <p:spPr>
          <a:xfrm>
            <a:off x="713237" y="2123225"/>
            <a:ext cx="26958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9" name="Google Shape;29;p5"/>
          <p:cNvSpPr txBox="1"/>
          <p:nvPr>
            <p:ph idx="4" type="subTitle"/>
          </p:nvPr>
        </p:nvSpPr>
        <p:spPr>
          <a:xfrm>
            <a:off x="4299412" y="2123225"/>
            <a:ext cx="26958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cxnSp>
        <p:nvCxnSpPr>
          <p:cNvPr id="30" name="Google Shape;30;p5"/>
          <p:cNvCxnSpPr/>
          <p:nvPr/>
        </p:nvCxnSpPr>
        <p:spPr>
          <a:xfrm>
            <a:off x="7161050" y="303000"/>
            <a:ext cx="2078700" cy="0"/>
          </a:xfrm>
          <a:prstGeom prst="straightConnector1">
            <a:avLst/>
          </a:prstGeom>
          <a:noFill/>
          <a:ln cap="flat" cmpd="sng" w="9525">
            <a:solidFill>
              <a:schemeClr val="dk1"/>
            </a:solidFill>
            <a:prstDash val="solid"/>
            <a:round/>
            <a:headEnd len="med" w="med" type="none"/>
            <a:tailEnd len="med" w="med" type="none"/>
          </a:ln>
        </p:spPr>
      </p:cxnSp>
      <p:cxnSp>
        <p:nvCxnSpPr>
          <p:cNvPr id="31" name="Google Shape;31;p5"/>
          <p:cNvCxnSpPr/>
          <p:nvPr/>
        </p:nvCxnSpPr>
        <p:spPr>
          <a:xfrm rot="10800000">
            <a:off x="8768625" y="-28312"/>
            <a:ext cx="0" cy="4632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4" name="Google Shape;34;p6"/>
          <p:cNvCxnSpPr/>
          <p:nvPr/>
        </p:nvCxnSpPr>
        <p:spPr>
          <a:xfrm>
            <a:off x="7161050" y="303000"/>
            <a:ext cx="2078700" cy="0"/>
          </a:xfrm>
          <a:prstGeom prst="straightConnector1">
            <a:avLst/>
          </a:prstGeom>
          <a:noFill/>
          <a:ln cap="flat" cmpd="sng" w="9525">
            <a:solidFill>
              <a:schemeClr val="dk1"/>
            </a:solidFill>
            <a:prstDash val="solid"/>
            <a:round/>
            <a:headEnd len="med" w="med" type="none"/>
            <a:tailEnd len="med" w="med" type="none"/>
          </a:ln>
        </p:spPr>
      </p:cxnSp>
      <p:cxnSp>
        <p:nvCxnSpPr>
          <p:cNvPr id="35" name="Google Shape;35;p6"/>
          <p:cNvCxnSpPr/>
          <p:nvPr/>
        </p:nvCxnSpPr>
        <p:spPr>
          <a:xfrm rot="10800000">
            <a:off x="8768625" y="-28312"/>
            <a:ext cx="0" cy="4632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713225" y="734725"/>
            <a:ext cx="3737400" cy="1058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7"/>
          <p:cNvSpPr txBox="1"/>
          <p:nvPr>
            <p:ph idx="1" type="subTitle"/>
          </p:nvPr>
        </p:nvSpPr>
        <p:spPr>
          <a:xfrm>
            <a:off x="713225" y="1878000"/>
            <a:ext cx="4337400" cy="253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1000"/>
              </a:spcBef>
              <a:spcAft>
                <a:spcPts val="0"/>
              </a:spcAft>
              <a:buClr>
                <a:srgbClr val="E76A28"/>
              </a:buClr>
              <a:buSzPts val="1200"/>
              <a:buChar char="○"/>
              <a:defRPr/>
            </a:lvl2pPr>
            <a:lvl3pPr lvl="2" rtl="0" algn="ctr">
              <a:lnSpc>
                <a:spcPct val="100000"/>
              </a:lnSpc>
              <a:spcBef>
                <a:spcPts val="1600"/>
              </a:spcBef>
              <a:spcAft>
                <a:spcPts val="0"/>
              </a:spcAft>
              <a:buClr>
                <a:srgbClr val="E76A28"/>
              </a:buClr>
              <a:buSzPts val="1200"/>
              <a:buChar char="■"/>
              <a:defRPr/>
            </a:lvl3pPr>
            <a:lvl4pPr lvl="3" rtl="0" algn="ctr">
              <a:lnSpc>
                <a:spcPct val="100000"/>
              </a:lnSpc>
              <a:spcBef>
                <a:spcPts val="1600"/>
              </a:spcBef>
              <a:spcAft>
                <a:spcPts val="0"/>
              </a:spcAft>
              <a:buClr>
                <a:srgbClr val="E76A28"/>
              </a:buClr>
              <a:buSzPts val="1200"/>
              <a:buChar char="●"/>
              <a:defRPr/>
            </a:lvl4pPr>
            <a:lvl5pPr lvl="4" rtl="0" algn="ctr">
              <a:lnSpc>
                <a:spcPct val="100000"/>
              </a:lnSpc>
              <a:spcBef>
                <a:spcPts val="1600"/>
              </a:spcBef>
              <a:spcAft>
                <a:spcPts val="0"/>
              </a:spcAft>
              <a:buClr>
                <a:srgbClr val="E76A28"/>
              </a:buClr>
              <a:buSzPts val="1200"/>
              <a:buChar char="○"/>
              <a:defRPr/>
            </a:lvl5pPr>
            <a:lvl6pPr lvl="5" rtl="0" algn="ctr">
              <a:lnSpc>
                <a:spcPct val="100000"/>
              </a:lnSpc>
              <a:spcBef>
                <a:spcPts val="1600"/>
              </a:spcBef>
              <a:spcAft>
                <a:spcPts val="0"/>
              </a:spcAft>
              <a:buClr>
                <a:srgbClr val="999999"/>
              </a:buClr>
              <a:buSzPts val="1200"/>
              <a:buChar char="■"/>
              <a:defRPr/>
            </a:lvl6pPr>
            <a:lvl7pPr lvl="6" rtl="0" algn="ctr">
              <a:lnSpc>
                <a:spcPct val="100000"/>
              </a:lnSpc>
              <a:spcBef>
                <a:spcPts val="1600"/>
              </a:spcBef>
              <a:spcAft>
                <a:spcPts val="0"/>
              </a:spcAft>
              <a:buClr>
                <a:srgbClr val="999999"/>
              </a:buClr>
              <a:buSzPts val="1200"/>
              <a:buChar char="●"/>
              <a:defRPr/>
            </a:lvl7pPr>
            <a:lvl8pPr lvl="7" rtl="0" algn="ctr">
              <a:lnSpc>
                <a:spcPct val="100000"/>
              </a:lnSpc>
              <a:spcBef>
                <a:spcPts val="1600"/>
              </a:spcBef>
              <a:spcAft>
                <a:spcPts val="0"/>
              </a:spcAft>
              <a:buClr>
                <a:srgbClr val="999999"/>
              </a:buClr>
              <a:buSzPts val="1200"/>
              <a:buChar char="○"/>
              <a:defRPr/>
            </a:lvl8pPr>
            <a:lvl9pPr lvl="8" rtl="0" algn="ctr">
              <a:lnSpc>
                <a:spcPct val="100000"/>
              </a:lnSpc>
              <a:spcBef>
                <a:spcPts val="1600"/>
              </a:spcBef>
              <a:spcAft>
                <a:spcPts val="1600"/>
              </a:spcAft>
              <a:buClr>
                <a:srgbClr val="999999"/>
              </a:buClr>
              <a:buSzPts val="1200"/>
              <a:buChar char="■"/>
              <a:defRPr/>
            </a:lvl9pPr>
          </a:lstStyle>
          <a:p/>
        </p:txBody>
      </p:sp>
      <p:sp>
        <p:nvSpPr>
          <p:cNvPr id="39" name="Google Shape;39;p7"/>
          <p:cNvSpPr/>
          <p:nvPr>
            <p:ph idx="2" type="pic"/>
          </p:nvPr>
        </p:nvSpPr>
        <p:spPr>
          <a:xfrm>
            <a:off x="5806850" y="658413"/>
            <a:ext cx="2623800" cy="3826800"/>
          </a:xfrm>
          <a:prstGeom prst="rect">
            <a:avLst/>
          </a:prstGeom>
          <a:noFill/>
          <a:ln>
            <a:noFill/>
          </a:ln>
        </p:spPr>
      </p:sp>
      <p:cxnSp>
        <p:nvCxnSpPr>
          <p:cNvPr id="40" name="Google Shape;40;p7"/>
          <p:cNvCxnSpPr/>
          <p:nvPr/>
        </p:nvCxnSpPr>
        <p:spPr>
          <a:xfrm>
            <a:off x="7161050" y="303000"/>
            <a:ext cx="2078700" cy="0"/>
          </a:xfrm>
          <a:prstGeom prst="straightConnector1">
            <a:avLst/>
          </a:prstGeom>
          <a:noFill/>
          <a:ln cap="flat" cmpd="sng" w="9525">
            <a:solidFill>
              <a:schemeClr val="dk1"/>
            </a:solidFill>
            <a:prstDash val="solid"/>
            <a:round/>
            <a:headEnd len="med" w="med" type="none"/>
            <a:tailEnd len="med" w="med" type="none"/>
          </a:ln>
        </p:spPr>
      </p:cxnSp>
      <p:cxnSp>
        <p:nvCxnSpPr>
          <p:cNvPr id="41" name="Google Shape;41;p7"/>
          <p:cNvCxnSpPr/>
          <p:nvPr/>
        </p:nvCxnSpPr>
        <p:spPr>
          <a:xfrm rot="10800000">
            <a:off x="8768625" y="-28312"/>
            <a:ext cx="0" cy="4632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44" name="Google Shape;44;p8"/>
          <p:cNvCxnSpPr/>
          <p:nvPr/>
        </p:nvCxnSpPr>
        <p:spPr>
          <a:xfrm>
            <a:off x="7161050" y="303000"/>
            <a:ext cx="2078700" cy="0"/>
          </a:xfrm>
          <a:prstGeom prst="straightConnector1">
            <a:avLst/>
          </a:prstGeom>
          <a:noFill/>
          <a:ln cap="flat" cmpd="sng" w="9525">
            <a:solidFill>
              <a:schemeClr val="dk1"/>
            </a:solidFill>
            <a:prstDash val="solid"/>
            <a:round/>
            <a:headEnd len="med" w="med" type="none"/>
            <a:tailEnd len="med" w="med" type="none"/>
          </a:ln>
        </p:spPr>
      </p:cxnSp>
      <p:cxnSp>
        <p:nvCxnSpPr>
          <p:cNvPr id="45" name="Google Shape;45;p8"/>
          <p:cNvCxnSpPr/>
          <p:nvPr/>
        </p:nvCxnSpPr>
        <p:spPr>
          <a:xfrm rot="10800000">
            <a:off x="8768625" y="-28312"/>
            <a:ext cx="0" cy="4632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8" name="Google Shape;48;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49" name="Google Shape;49;p9"/>
          <p:cNvCxnSpPr/>
          <p:nvPr/>
        </p:nvCxnSpPr>
        <p:spPr>
          <a:xfrm>
            <a:off x="3167225" y="539500"/>
            <a:ext cx="6072600" cy="0"/>
          </a:xfrm>
          <a:prstGeom prst="straightConnector1">
            <a:avLst/>
          </a:prstGeom>
          <a:noFill/>
          <a:ln cap="flat" cmpd="sng" w="9525">
            <a:solidFill>
              <a:schemeClr val="dk1"/>
            </a:solidFill>
            <a:prstDash val="solid"/>
            <a:round/>
            <a:headEnd len="med" w="med" type="none"/>
            <a:tailEnd len="med" w="med" type="none"/>
          </a:ln>
        </p:spPr>
      </p:cxnSp>
      <p:cxnSp>
        <p:nvCxnSpPr>
          <p:cNvPr id="50" name="Google Shape;50;p9"/>
          <p:cNvCxnSpPr/>
          <p:nvPr/>
        </p:nvCxnSpPr>
        <p:spPr>
          <a:xfrm rot="10800000">
            <a:off x="8430775" y="-28312"/>
            <a:ext cx="0" cy="4632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0"/>
          <p:cNvSpPr/>
          <p:nvPr>
            <p:ph idx="2" type="pic"/>
          </p:nvPr>
        </p:nvSpPr>
        <p:spPr>
          <a:xfrm>
            <a:off x="0" y="-14875"/>
            <a:ext cx="9144000" cy="5158500"/>
          </a:xfrm>
          <a:prstGeom prst="rect">
            <a:avLst/>
          </a:prstGeom>
          <a:noFill/>
          <a:ln>
            <a:noFill/>
          </a:ln>
        </p:spPr>
      </p:sp>
      <p:sp>
        <p:nvSpPr>
          <p:cNvPr id="53" name="Google Shape;53;p10"/>
          <p:cNvSpPr txBox="1"/>
          <p:nvPr>
            <p:ph type="title"/>
          </p:nvPr>
        </p:nvSpPr>
        <p:spPr>
          <a:xfrm>
            <a:off x="713225" y="3887925"/>
            <a:ext cx="7717500" cy="4767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28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layfair Display Medium"/>
              <a:buNone/>
              <a:defRPr sz="2800">
                <a:solidFill>
                  <a:schemeClr val="dk1"/>
                </a:solidFill>
                <a:latin typeface="Playfair Display Medium"/>
                <a:ea typeface="Playfair Display Medium"/>
                <a:cs typeface="Playfair Display Medium"/>
                <a:sym typeface="Playfair Display Medium"/>
              </a:defRPr>
            </a:lvl1pPr>
            <a:lvl2pPr lvl="1" rtl="0">
              <a:spcBef>
                <a:spcPts val="0"/>
              </a:spcBef>
              <a:spcAft>
                <a:spcPts val="0"/>
              </a:spcAft>
              <a:buClr>
                <a:schemeClr val="dk1"/>
              </a:buClr>
              <a:buSzPts val="3000"/>
              <a:buFont typeface="Playfair Display"/>
              <a:buNone/>
              <a:defRPr b="1" sz="30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000"/>
              <a:buFont typeface="Playfair Display"/>
              <a:buNone/>
              <a:defRPr b="1" sz="30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000"/>
              <a:buFont typeface="Playfair Display"/>
              <a:buNone/>
              <a:defRPr b="1" sz="30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000"/>
              <a:buFont typeface="Playfair Display"/>
              <a:buNone/>
              <a:defRPr b="1" sz="30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000"/>
              <a:buFont typeface="Playfair Display"/>
              <a:buNone/>
              <a:defRPr b="1" sz="30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000"/>
              <a:buFont typeface="Playfair Display"/>
              <a:buNone/>
              <a:defRPr b="1" sz="30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000"/>
              <a:buFont typeface="Playfair Display"/>
              <a:buNone/>
              <a:defRPr b="1" sz="30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000"/>
              <a:buFont typeface="Playfair Display"/>
              <a:buNone/>
              <a:defRPr b="1" sz="30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indent="-304800" lvl="1" marL="9144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indent="-304800" lvl="2" marL="13716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indent="-304800" lvl="3" marL="1828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indent="-304800" lvl="4" marL="22860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indent="-304800" lvl="5" marL="27432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indent="-304800" lvl="6" marL="32004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indent="-304800" lvl="7" marL="36576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indent="-304800" lvl="8" marL="4114800">
              <a:lnSpc>
                <a:spcPct val="100000"/>
              </a:lnSpc>
              <a:spcBef>
                <a:spcPts val="1600"/>
              </a:spcBef>
              <a:spcAft>
                <a:spcPts val="1600"/>
              </a:spcAft>
              <a:buClr>
                <a:schemeClr val="dk1"/>
              </a:buClr>
              <a:buSzPts val="1200"/>
              <a:buFont typeface="DM Sans"/>
              <a:buChar char="■"/>
              <a:defRPr sz="1200">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ieeexplore.ieee.org/stamp/stamp.jsp?tp=&amp;arnumber=7998311" TargetMode="External"/><Relationship Id="rId4" Type="http://schemas.openxmlformats.org/officeDocument/2006/relationships/hyperlink" Target="https://arxiv.org/pdf/1904.06442" TargetMode="External"/><Relationship Id="rId5" Type="http://schemas.openxmlformats.org/officeDocument/2006/relationships/hyperlink" Target="https://ieeexplore.ieee.org/stamp/stamp.jsp?tp=&amp;arnumber=9874872" TargetMode="External"/><Relationship Id="rId6" Type="http://schemas.openxmlformats.org/officeDocument/2006/relationships/hyperlink" Target="https://ntrs.nasa.gov/api/citations/20090029214/downloads/20090029214.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ctrTitle"/>
          </p:nvPr>
        </p:nvSpPr>
        <p:spPr>
          <a:xfrm>
            <a:off x="713275" y="1954025"/>
            <a:ext cx="5705400" cy="189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Predictive Maintenance for Industrial Equipment</a:t>
            </a:r>
            <a:endParaRPr/>
          </a:p>
        </p:txBody>
      </p:sp>
      <p:sp>
        <p:nvSpPr>
          <p:cNvPr id="169" name="Google Shape;169;p27"/>
          <p:cNvSpPr txBox="1"/>
          <p:nvPr>
            <p:ph idx="1" type="subTitle"/>
          </p:nvPr>
        </p:nvSpPr>
        <p:spPr>
          <a:xfrm>
            <a:off x="713275" y="1007350"/>
            <a:ext cx="2208900" cy="56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2700"/>
              <a:t>Project 10</a:t>
            </a:r>
            <a:endParaRPr sz="2700"/>
          </a:p>
        </p:txBody>
      </p:sp>
      <p:sp>
        <p:nvSpPr>
          <p:cNvPr id="170" name="Google Shape;170;p27"/>
          <p:cNvSpPr txBox="1"/>
          <p:nvPr/>
        </p:nvSpPr>
        <p:spPr>
          <a:xfrm>
            <a:off x="734825" y="367750"/>
            <a:ext cx="1699500" cy="3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DM Sans Medium"/>
                <a:ea typeface="DM Sans Medium"/>
                <a:cs typeface="DM Sans Medium"/>
                <a:sym typeface="DM Sans Medium"/>
              </a:rPr>
              <a:t>ELL409 </a:t>
            </a:r>
            <a:endParaRPr sz="2800">
              <a:solidFill>
                <a:schemeClr val="dk1"/>
              </a:solidFill>
              <a:latin typeface="DM Sans Medium"/>
              <a:ea typeface="DM Sans Medium"/>
              <a:cs typeface="DM Sans Medium"/>
              <a:sym typeface="DM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6"/>
          <p:cNvSpPr txBox="1"/>
          <p:nvPr/>
        </p:nvSpPr>
        <p:spPr>
          <a:xfrm>
            <a:off x="618150" y="1017725"/>
            <a:ext cx="6967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Trend between sensor readings and RUL was observed for all the sensors. </a:t>
            </a:r>
            <a:endParaRPr/>
          </a:p>
          <a:p>
            <a:pPr indent="0" lvl="0" marL="0" rtl="0" algn="l">
              <a:spcBef>
                <a:spcPts val="0"/>
              </a:spcBef>
              <a:spcAft>
                <a:spcPts val="0"/>
              </a:spcAft>
              <a:buNone/>
            </a:pPr>
            <a:r>
              <a:t/>
            </a:r>
            <a:endParaRPr/>
          </a:p>
        </p:txBody>
      </p:sp>
      <p:pic>
        <p:nvPicPr>
          <p:cNvPr id="227" name="Google Shape;227;p36"/>
          <p:cNvPicPr preferRelativeResize="0"/>
          <p:nvPr/>
        </p:nvPicPr>
        <p:blipFill>
          <a:blip r:embed="rId3">
            <a:alphaModFix/>
          </a:blip>
          <a:stretch>
            <a:fillRect/>
          </a:stretch>
        </p:blipFill>
        <p:spPr>
          <a:xfrm>
            <a:off x="0" y="1737063"/>
            <a:ext cx="4773024" cy="1669375"/>
          </a:xfrm>
          <a:prstGeom prst="rect">
            <a:avLst/>
          </a:prstGeom>
          <a:noFill/>
          <a:ln>
            <a:noFill/>
          </a:ln>
        </p:spPr>
      </p:pic>
      <p:sp>
        <p:nvSpPr>
          <p:cNvPr id="228" name="Google Shape;228;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pic>
        <p:nvPicPr>
          <p:cNvPr id="229" name="Google Shape;229;p36"/>
          <p:cNvPicPr preferRelativeResize="0"/>
          <p:nvPr/>
        </p:nvPicPr>
        <p:blipFill>
          <a:blip r:embed="rId4">
            <a:alphaModFix/>
          </a:blip>
          <a:stretch>
            <a:fillRect/>
          </a:stretch>
        </p:blipFill>
        <p:spPr>
          <a:xfrm>
            <a:off x="201025" y="3406425"/>
            <a:ext cx="4370974" cy="1669350"/>
          </a:xfrm>
          <a:prstGeom prst="rect">
            <a:avLst/>
          </a:prstGeom>
          <a:noFill/>
          <a:ln>
            <a:noFill/>
          </a:ln>
        </p:spPr>
      </p:pic>
      <p:pic>
        <p:nvPicPr>
          <p:cNvPr id="230" name="Google Shape;230;p36"/>
          <p:cNvPicPr preferRelativeResize="0"/>
          <p:nvPr/>
        </p:nvPicPr>
        <p:blipFill>
          <a:blip r:embed="rId5">
            <a:alphaModFix/>
          </a:blip>
          <a:stretch>
            <a:fillRect/>
          </a:stretch>
        </p:blipFill>
        <p:spPr>
          <a:xfrm>
            <a:off x="4572000" y="1777020"/>
            <a:ext cx="4370975" cy="1589455"/>
          </a:xfrm>
          <a:prstGeom prst="rect">
            <a:avLst/>
          </a:prstGeom>
          <a:noFill/>
          <a:ln>
            <a:noFill/>
          </a:ln>
        </p:spPr>
      </p:pic>
      <p:pic>
        <p:nvPicPr>
          <p:cNvPr id="231" name="Google Shape;231;p36"/>
          <p:cNvPicPr preferRelativeResize="0"/>
          <p:nvPr/>
        </p:nvPicPr>
        <p:blipFill>
          <a:blip r:embed="rId6">
            <a:alphaModFix/>
          </a:blip>
          <a:stretch>
            <a:fillRect/>
          </a:stretch>
        </p:blipFill>
        <p:spPr>
          <a:xfrm>
            <a:off x="4466150" y="3434425"/>
            <a:ext cx="4370974" cy="16133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nvSpPr>
        <p:spPr>
          <a:xfrm>
            <a:off x="575475" y="931050"/>
            <a:ext cx="6967800" cy="1400100"/>
          </a:xfrm>
          <a:prstGeom prst="rect">
            <a:avLst/>
          </a:prstGeom>
          <a:noFill/>
          <a:ln>
            <a:noFill/>
          </a:ln>
        </p:spPr>
        <p:txBody>
          <a:bodyPr anchorCtr="0" anchor="t" bIns="91425" lIns="91425" spcFirstLastPara="1" rIns="91425" wrap="square" tIns="91425">
            <a:spAutoFit/>
          </a:bodyPr>
          <a:lstStyle/>
          <a:p>
            <a:pPr indent="-342900" lvl="0" marL="457200" rtl="0" algn="l">
              <a:lnSpc>
                <a:spcPct val="110795"/>
              </a:lnSpc>
              <a:spcBef>
                <a:spcPts val="0"/>
              </a:spcBef>
              <a:spcAft>
                <a:spcPts val="0"/>
              </a:spcAft>
              <a:buSzPts val="1800"/>
              <a:buChar char="●"/>
            </a:pPr>
            <a:r>
              <a:rPr lang="en">
                <a:solidFill>
                  <a:srgbClr val="212121"/>
                </a:solidFill>
              </a:rPr>
              <a:t>By utilizing a heatmap, we observed that certain sensors exhibited high correlation with one another. To reduce redundancy and improve data quality, we removed one of the highly correlated sensors.</a:t>
            </a:r>
            <a:endParaRPr sz="3200">
              <a:solidFill>
                <a:schemeClr val="dk1"/>
              </a:solidFill>
              <a:latin typeface="Playfair Display Medium"/>
              <a:ea typeface="Playfair Display Medium"/>
              <a:cs typeface="Playfair Display Medium"/>
              <a:sym typeface="Playfair Display Medium"/>
            </a:endParaRPr>
          </a:p>
          <a:p>
            <a:pPr indent="0" lvl="0" marL="45720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237" name="Google Shape;237;p37"/>
          <p:cNvSpPr txBox="1"/>
          <p:nvPr>
            <p:ph type="title"/>
          </p:nvPr>
        </p:nvSpPr>
        <p:spPr>
          <a:xfrm>
            <a:off x="720000" y="3583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pic>
        <p:nvPicPr>
          <p:cNvPr id="238" name="Google Shape;238;p37"/>
          <p:cNvPicPr preferRelativeResize="0"/>
          <p:nvPr/>
        </p:nvPicPr>
        <p:blipFill rotWithShape="1">
          <a:blip r:embed="rId3">
            <a:alphaModFix/>
          </a:blip>
          <a:srcRect b="-4869" l="-3310" r="3310" t="4870"/>
          <a:stretch/>
        </p:blipFill>
        <p:spPr>
          <a:xfrm>
            <a:off x="1925400" y="1938925"/>
            <a:ext cx="4493350" cy="326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Savitzky-Golay Filter for Data Smoothing</a:t>
            </a:r>
            <a:endParaRPr/>
          </a:p>
        </p:txBody>
      </p:sp>
      <p:sp>
        <p:nvSpPr>
          <p:cNvPr id="244" name="Google Shape;244;p38"/>
          <p:cNvSpPr txBox="1"/>
          <p:nvPr>
            <p:ph idx="1" type="body"/>
          </p:nvPr>
        </p:nvSpPr>
        <p:spPr>
          <a:xfrm>
            <a:off x="720000" y="1187601"/>
            <a:ext cx="7704000" cy="387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300">
                <a:solidFill>
                  <a:srgbClr val="000000"/>
                </a:solidFill>
                <a:latin typeface="Arial"/>
                <a:ea typeface="Arial"/>
                <a:cs typeface="Arial"/>
                <a:sym typeface="Arial"/>
              </a:rPr>
              <a:t>The </a:t>
            </a:r>
            <a:r>
              <a:rPr b="1" lang="en" sz="1300">
                <a:solidFill>
                  <a:srgbClr val="000000"/>
                </a:solidFill>
                <a:latin typeface="Arial"/>
                <a:ea typeface="Arial"/>
                <a:cs typeface="Arial"/>
                <a:sym typeface="Arial"/>
              </a:rPr>
              <a:t>Savitzky-Golay filter</a:t>
            </a:r>
            <a:r>
              <a:rPr lang="en" sz="1300">
                <a:solidFill>
                  <a:srgbClr val="000000"/>
                </a:solidFill>
                <a:latin typeface="Arial"/>
                <a:ea typeface="Arial"/>
                <a:cs typeface="Arial"/>
                <a:sym typeface="Arial"/>
              </a:rPr>
              <a:t> is a digital filtering method that smooths noisy data while preserving important features like trends and peaks. It achieves this by fitting a low-degree polynomial to a moving window of data points and replacing each point with the polynomial's central value.</a:t>
            </a:r>
            <a:endParaRPr sz="1300">
              <a:solidFill>
                <a:srgbClr val="000000"/>
              </a:solidFill>
              <a:latin typeface="Arial"/>
              <a:ea typeface="Arial"/>
              <a:cs typeface="Arial"/>
              <a:sym typeface="Arial"/>
            </a:endParaRPr>
          </a:p>
          <a:p>
            <a:pPr indent="0" lvl="0" marL="457200" rtl="0" algn="l">
              <a:spcBef>
                <a:spcPts val="1200"/>
              </a:spcBef>
              <a:spcAft>
                <a:spcPts val="0"/>
              </a:spcAft>
              <a:buNone/>
            </a:pPr>
            <a:r>
              <a:t/>
            </a:r>
            <a:endParaRPr sz="1300">
              <a:solidFill>
                <a:srgbClr val="000000"/>
              </a:solidFill>
              <a:latin typeface="Arial"/>
              <a:ea typeface="Arial"/>
              <a:cs typeface="Arial"/>
              <a:sym typeface="Arial"/>
            </a:endParaRPr>
          </a:p>
          <a:p>
            <a:pPr indent="0" lvl="0" marL="0" rtl="0" algn="l">
              <a:spcBef>
                <a:spcPts val="1200"/>
              </a:spcBef>
              <a:spcAft>
                <a:spcPts val="0"/>
              </a:spcAft>
              <a:buNone/>
            </a:pPr>
            <a:r>
              <a:t/>
            </a:r>
            <a:endParaRPr sz="13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pic>
        <p:nvPicPr>
          <p:cNvPr id="245" name="Google Shape;245;p38"/>
          <p:cNvPicPr preferRelativeResize="0"/>
          <p:nvPr/>
        </p:nvPicPr>
        <p:blipFill rotWithShape="1">
          <a:blip r:embed="rId3">
            <a:alphaModFix/>
          </a:blip>
          <a:srcRect b="49023" l="0" r="0" t="16898"/>
          <a:stretch/>
        </p:blipFill>
        <p:spPr>
          <a:xfrm>
            <a:off x="720000" y="2291300"/>
            <a:ext cx="7806725" cy="1431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9"/>
          <p:cNvSpPr txBox="1"/>
          <p:nvPr>
            <p:ph idx="1" type="body"/>
          </p:nvPr>
        </p:nvSpPr>
        <p:spPr>
          <a:xfrm>
            <a:off x="720000" y="1187601"/>
            <a:ext cx="7704000" cy="3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39"/>
          <p:cNvPicPr preferRelativeResize="0"/>
          <p:nvPr/>
        </p:nvPicPr>
        <p:blipFill>
          <a:blip r:embed="rId3">
            <a:alphaModFix/>
          </a:blip>
          <a:stretch>
            <a:fillRect/>
          </a:stretch>
        </p:blipFill>
        <p:spPr>
          <a:xfrm>
            <a:off x="1837675" y="724650"/>
            <a:ext cx="5230861" cy="4027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txBox="1"/>
          <p:nvPr>
            <p:ph type="title"/>
          </p:nvPr>
        </p:nvSpPr>
        <p:spPr>
          <a:xfrm>
            <a:off x="561075" y="16470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S-score</a:t>
            </a:r>
            <a:endParaRPr/>
          </a:p>
        </p:txBody>
      </p:sp>
      <p:pic>
        <p:nvPicPr>
          <p:cNvPr id="258" name="Google Shape;258;p40"/>
          <p:cNvPicPr preferRelativeResize="0"/>
          <p:nvPr/>
        </p:nvPicPr>
        <p:blipFill>
          <a:blip r:embed="rId3">
            <a:alphaModFix/>
          </a:blip>
          <a:stretch>
            <a:fillRect/>
          </a:stretch>
        </p:blipFill>
        <p:spPr>
          <a:xfrm>
            <a:off x="4916925" y="2291375"/>
            <a:ext cx="2542075" cy="2374800"/>
          </a:xfrm>
          <a:prstGeom prst="rect">
            <a:avLst/>
          </a:prstGeom>
          <a:noFill/>
          <a:ln>
            <a:noFill/>
          </a:ln>
        </p:spPr>
      </p:pic>
      <p:sp>
        <p:nvSpPr>
          <p:cNvPr id="259" name="Google Shape;259;p40"/>
          <p:cNvSpPr txBox="1"/>
          <p:nvPr>
            <p:ph type="title"/>
          </p:nvPr>
        </p:nvSpPr>
        <p:spPr>
          <a:xfrm>
            <a:off x="561075" y="2390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RMSE</a:t>
            </a:r>
            <a:endParaRPr/>
          </a:p>
        </p:txBody>
      </p:sp>
      <p:pic>
        <p:nvPicPr>
          <p:cNvPr id="260" name="Google Shape;260;p40"/>
          <p:cNvPicPr preferRelativeResize="0"/>
          <p:nvPr/>
        </p:nvPicPr>
        <p:blipFill>
          <a:blip r:embed="rId4">
            <a:alphaModFix/>
          </a:blip>
          <a:stretch>
            <a:fillRect/>
          </a:stretch>
        </p:blipFill>
        <p:spPr>
          <a:xfrm>
            <a:off x="2673077" y="622825"/>
            <a:ext cx="2315300" cy="1024275"/>
          </a:xfrm>
          <a:prstGeom prst="rect">
            <a:avLst/>
          </a:prstGeom>
          <a:noFill/>
          <a:ln>
            <a:noFill/>
          </a:ln>
        </p:spPr>
      </p:pic>
      <p:pic>
        <p:nvPicPr>
          <p:cNvPr id="261" name="Google Shape;261;p40"/>
          <p:cNvPicPr preferRelativeResize="0"/>
          <p:nvPr/>
        </p:nvPicPr>
        <p:blipFill>
          <a:blip r:embed="rId5">
            <a:alphaModFix/>
          </a:blip>
          <a:stretch>
            <a:fillRect/>
          </a:stretch>
        </p:blipFill>
        <p:spPr>
          <a:xfrm>
            <a:off x="127325" y="2951700"/>
            <a:ext cx="4600978" cy="1054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647775" y="2427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(advanced model)</a:t>
            </a:r>
            <a:endParaRPr/>
          </a:p>
        </p:txBody>
      </p:sp>
      <p:sp>
        <p:nvSpPr>
          <p:cNvPr id="267" name="Google Shape;267;p41"/>
          <p:cNvSpPr txBox="1"/>
          <p:nvPr>
            <p:ph idx="1" type="body"/>
          </p:nvPr>
        </p:nvSpPr>
        <p:spPr>
          <a:xfrm>
            <a:off x="720000" y="1187601"/>
            <a:ext cx="7704000" cy="3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975925" y="2926326"/>
            <a:ext cx="3667125" cy="1828800"/>
          </a:xfrm>
          <a:prstGeom prst="rect">
            <a:avLst/>
          </a:prstGeom>
          <a:noFill/>
          <a:ln>
            <a:noFill/>
          </a:ln>
        </p:spPr>
      </p:pic>
      <p:pic>
        <p:nvPicPr>
          <p:cNvPr id="269" name="Google Shape;269;p41"/>
          <p:cNvPicPr preferRelativeResize="0"/>
          <p:nvPr/>
        </p:nvPicPr>
        <p:blipFill rotWithShape="1">
          <a:blip r:embed="rId4">
            <a:alphaModFix/>
          </a:blip>
          <a:srcRect b="12180" l="0" r="0" t="0"/>
          <a:stretch/>
        </p:blipFill>
        <p:spPr>
          <a:xfrm>
            <a:off x="1799475" y="815450"/>
            <a:ext cx="5133975" cy="2024225"/>
          </a:xfrm>
          <a:prstGeom prst="rect">
            <a:avLst/>
          </a:prstGeom>
          <a:noFill/>
          <a:ln>
            <a:noFill/>
          </a:ln>
        </p:spPr>
      </p:pic>
      <p:pic>
        <p:nvPicPr>
          <p:cNvPr id="270" name="Google Shape;270;p41"/>
          <p:cNvPicPr preferRelativeResize="0"/>
          <p:nvPr/>
        </p:nvPicPr>
        <p:blipFill>
          <a:blip r:embed="rId5">
            <a:alphaModFix/>
          </a:blip>
          <a:stretch>
            <a:fillRect/>
          </a:stretch>
        </p:blipFill>
        <p:spPr>
          <a:xfrm>
            <a:off x="4827150" y="2926325"/>
            <a:ext cx="3596862" cy="1999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421175" y="1088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Architecture Used</a:t>
            </a:r>
            <a:endParaRPr/>
          </a:p>
        </p:txBody>
      </p:sp>
      <p:pic>
        <p:nvPicPr>
          <p:cNvPr id="276" name="Google Shape;276;p42"/>
          <p:cNvPicPr preferRelativeResize="0"/>
          <p:nvPr/>
        </p:nvPicPr>
        <p:blipFill>
          <a:blip r:embed="rId3">
            <a:alphaModFix/>
          </a:blip>
          <a:stretch>
            <a:fillRect/>
          </a:stretch>
        </p:blipFill>
        <p:spPr>
          <a:xfrm>
            <a:off x="227150" y="688175"/>
            <a:ext cx="5805425" cy="3767151"/>
          </a:xfrm>
          <a:prstGeom prst="rect">
            <a:avLst/>
          </a:prstGeom>
          <a:noFill/>
          <a:ln>
            <a:noFill/>
          </a:ln>
        </p:spPr>
      </p:pic>
      <p:sp>
        <p:nvSpPr>
          <p:cNvPr id="277" name="Google Shape;277;p42"/>
          <p:cNvSpPr txBox="1"/>
          <p:nvPr/>
        </p:nvSpPr>
        <p:spPr>
          <a:xfrm>
            <a:off x="3356600" y="2894050"/>
            <a:ext cx="48891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EB Garamond"/>
              <a:buChar char="●"/>
            </a:pPr>
            <a:r>
              <a:rPr b="1" lang="en" sz="1500">
                <a:solidFill>
                  <a:schemeClr val="dk1"/>
                </a:solidFill>
                <a:latin typeface="EB Garamond"/>
                <a:ea typeface="EB Garamond"/>
                <a:cs typeface="EB Garamond"/>
                <a:sym typeface="EB Garamond"/>
              </a:rPr>
              <a:t>Capture local temporal patterns and features within the sequences.</a:t>
            </a:r>
            <a:endParaRPr b="1" sz="1500">
              <a:solidFill>
                <a:schemeClr val="dk1"/>
              </a:solidFill>
              <a:latin typeface="EB Garamond"/>
              <a:ea typeface="EB Garamond"/>
              <a:cs typeface="EB Garamond"/>
              <a:sym typeface="EB Garamond"/>
            </a:endParaRPr>
          </a:p>
          <a:p>
            <a:pPr indent="-323850" lvl="0" marL="457200" rtl="0" algn="l">
              <a:spcBef>
                <a:spcPts val="0"/>
              </a:spcBef>
              <a:spcAft>
                <a:spcPts val="0"/>
              </a:spcAft>
              <a:buClr>
                <a:schemeClr val="dk1"/>
              </a:buClr>
              <a:buSzPts val="1500"/>
              <a:buFont typeface="EB Garamond"/>
              <a:buChar char="●"/>
            </a:pPr>
            <a:r>
              <a:rPr b="1" lang="en" sz="1500">
                <a:solidFill>
                  <a:schemeClr val="dk1"/>
                </a:solidFill>
                <a:latin typeface="EB Garamond"/>
                <a:ea typeface="EB Garamond"/>
                <a:cs typeface="EB Garamond"/>
                <a:sym typeface="EB Garamond"/>
              </a:rPr>
              <a:t>Reduce noise and highlight important features through convolution and pooling.</a:t>
            </a:r>
            <a:endParaRPr b="1" sz="1500">
              <a:solidFill>
                <a:schemeClr val="dk1"/>
              </a:solidFill>
              <a:latin typeface="EB Garamond"/>
              <a:ea typeface="EB Garamond"/>
              <a:cs typeface="EB Garamond"/>
              <a:sym typeface="EB Garamond"/>
            </a:endParaRPr>
          </a:p>
          <a:p>
            <a:pPr indent="0" lvl="0" marL="457200" rtl="0" algn="l">
              <a:spcBef>
                <a:spcPts val="0"/>
              </a:spcBef>
              <a:spcAft>
                <a:spcPts val="0"/>
              </a:spcAft>
              <a:buNone/>
            </a:pPr>
            <a:r>
              <a:t/>
            </a:r>
            <a:endParaRPr b="1" sz="1500">
              <a:solidFill>
                <a:schemeClr val="dk1"/>
              </a:solidFill>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idx="1" type="body"/>
          </p:nvPr>
        </p:nvSpPr>
        <p:spPr>
          <a:xfrm>
            <a:off x="720000" y="395114"/>
            <a:ext cx="7704000" cy="3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Applies average pooling over the time dimension, resulting in a tensor of shape </a:t>
            </a:r>
            <a:r>
              <a:rPr lang="en" sz="1100">
                <a:solidFill>
                  <a:srgbClr val="188038"/>
                </a:solidFill>
                <a:latin typeface="Roboto Mono"/>
                <a:ea typeface="Roboto Mono"/>
                <a:cs typeface="Roboto Mono"/>
                <a:sym typeface="Roboto Mono"/>
              </a:rPr>
              <a:t>(batch_size, channels, pooled_length)</a:t>
            </a:r>
            <a:r>
              <a:rPr lang="en" sz="1100">
                <a:solidFill>
                  <a:srgbClr val="000000"/>
                </a:solidFill>
                <a:latin typeface="Arial"/>
                <a:ea typeface="Arial"/>
                <a:cs typeface="Arial"/>
                <a:sym typeface="Arial"/>
              </a:rPr>
              <a:t>.</a:t>
            </a:r>
            <a:endParaRPr/>
          </a:p>
        </p:txBody>
      </p:sp>
      <p:pic>
        <p:nvPicPr>
          <p:cNvPr id="283" name="Google Shape;283;p43"/>
          <p:cNvPicPr preferRelativeResize="0"/>
          <p:nvPr/>
        </p:nvPicPr>
        <p:blipFill rotWithShape="1">
          <a:blip r:embed="rId3">
            <a:alphaModFix/>
          </a:blip>
          <a:srcRect b="0" l="-51354" r="0" t="-51354"/>
          <a:stretch/>
        </p:blipFill>
        <p:spPr>
          <a:xfrm>
            <a:off x="-252100" y="340326"/>
            <a:ext cx="2736050" cy="497475"/>
          </a:xfrm>
          <a:prstGeom prst="rect">
            <a:avLst/>
          </a:prstGeom>
          <a:noFill/>
          <a:ln>
            <a:noFill/>
          </a:ln>
        </p:spPr>
      </p:pic>
      <p:pic>
        <p:nvPicPr>
          <p:cNvPr id="284" name="Google Shape;284;p43"/>
          <p:cNvPicPr preferRelativeResize="0"/>
          <p:nvPr/>
        </p:nvPicPr>
        <p:blipFill>
          <a:blip r:embed="rId4">
            <a:alphaModFix/>
          </a:blip>
          <a:stretch>
            <a:fillRect/>
          </a:stretch>
        </p:blipFill>
        <p:spPr>
          <a:xfrm>
            <a:off x="720000" y="1205325"/>
            <a:ext cx="5411102" cy="1164600"/>
          </a:xfrm>
          <a:prstGeom prst="rect">
            <a:avLst/>
          </a:prstGeom>
          <a:noFill/>
          <a:ln>
            <a:noFill/>
          </a:ln>
        </p:spPr>
      </p:pic>
      <p:pic>
        <p:nvPicPr>
          <p:cNvPr id="285" name="Google Shape;285;p43"/>
          <p:cNvPicPr preferRelativeResize="0"/>
          <p:nvPr/>
        </p:nvPicPr>
        <p:blipFill>
          <a:blip r:embed="rId5">
            <a:alphaModFix/>
          </a:blip>
          <a:stretch>
            <a:fillRect/>
          </a:stretch>
        </p:blipFill>
        <p:spPr>
          <a:xfrm>
            <a:off x="720000" y="2522325"/>
            <a:ext cx="3755950" cy="816525"/>
          </a:xfrm>
          <a:prstGeom prst="rect">
            <a:avLst/>
          </a:prstGeom>
          <a:noFill/>
          <a:ln>
            <a:noFill/>
          </a:ln>
        </p:spPr>
      </p:pic>
      <p:pic>
        <p:nvPicPr>
          <p:cNvPr id="286" name="Google Shape;286;p43"/>
          <p:cNvPicPr preferRelativeResize="0"/>
          <p:nvPr/>
        </p:nvPicPr>
        <p:blipFill rotWithShape="1">
          <a:blip r:embed="rId6">
            <a:alphaModFix/>
          </a:blip>
          <a:srcRect b="6669" l="-23180" r="23179" t="-6669"/>
          <a:stretch/>
        </p:blipFill>
        <p:spPr>
          <a:xfrm>
            <a:off x="-425350" y="3224975"/>
            <a:ext cx="5148275" cy="1733101"/>
          </a:xfrm>
          <a:prstGeom prst="rect">
            <a:avLst/>
          </a:prstGeom>
          <a:noFill/>
          <a:ln>
            <a:noFill/>
          </a:ln>
        </p:spPr>
      </p:pic>
      <p:sp>
        <p:nvSpPr>
          <p:cNvPr id="287" name="Google Shape;287;p43"/>
          <p:cNvSpPr txBox="1"/>
          <p:nvPr/>
        </p:nvSpPr>
        <p:spPr>
          <a:xfrm>
            <a:off x="4517500" y="2662400"/>
            <a:ext cx="4251300" cy="1385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EB Garamond"/>
              <a:buChar char="●"/>
            </a:pPr>
            <a:r>
              <a:rPr b="1" lang="en" sz="1200">
                <a:solidFill>
                  <a:schemeClr val="dk1"/>
                </a:solidFill>
                <a:latin typeface="EB Garamond"/>
                <a:ea typeface="EB Garamond"/>
                <a:cs typeface="EB Garamond"/>
                <a:sym typeface="EB Garamond"/>
              </a:rPr>
              <a:t>Model the sequential and temporal dependencies across the entire sequence.</a:t>
            </a:r>
            <a:endParaRPr b="1" sz="1200">
              <a:solidFill>
                <a:schemeClr val="dk1"/>
              </a:solidFill>
              <a:latin typeface="EB Garamond"/>
              <a:ea typeface="EB Garamond"/>
              <a:cs typeface="EB Garamond"/>
              <a:sym typeface="EB Garamond"/>
            </a:endParaRPr>
          </a:p>
          <a:p>
            <a:pPr indent="-304800" lvl="0" marL="457200" rtl="0" algn="l">
              <a:spcBef>
                <a:spcPts val="0"/>
              </a:spcBef>
              <a:spcAft>
                <a:spcPts val="0"/>
              </a:spcAft>
              <a:buClr>
                <a:schemeClr val="dk1"/>
              </a:buClr>
              <a:buSzPts val="1200"/>
              <a:buFont typeface="EB Garamond"/>
              <a:buChar char="●"/>
            </a:pPr>
            <a:r>
              <a:rPr b="1" lang="en" sz="1200">
                <a:solidFill>
                  <a:schemeClr val="dk1"/>
                </a:solidFill>
                <a:latin typeface="EB Garamond"/>
                <a:ea typeface="EB Garamond"/>
                <a:cs typeface="EB Garamond"/>
                <a:sym typeface="EB Garamond"/>
              </a:rPr>
              <a:t>LSTMs are capable of learning long-term dependencies, which are crucial for time-series prediction.</a:t>
            </a:r>
            <a:endParaRPr b="1" sz="1200">
              <a:solidFill>
                <a:schemeClr val="dk1"/>
              </a:solidFill>
              <a:latin typeface="EB Garamond"/>
              <a:ea typeface="EB Garamond"/>
              <a:cs typeface="EB Garamond"/>
              <a:sym typeface="EB Garamond"/>
            </a:endParaRPr>
          </a:p>
          <a:p>
            <a:pPr indent="0" lvl="0" marL="457200" rtl="0" algn="l">
              <a:spcBef>
                <a:spcPts val="0"/>
              </a:spcBef>
              <a:spcAft>
                <a:spcPts val="0"/>
              </a:spcAft>
              <a:buNone/>
            </a:pPr>
            <a:r>
              <a:t/>
            </a:r>
            <a:endParaRPr b="1" sz="1500">
              <a:solidFill>
                <a:schemeClr val="dk1"/>
              </a:solidFill>
              <a:latin typeface="EB Garamond"/>
              <a:ea typeface="EB Garamond"/>
              <a:cs typeface="EB Garamond"/>
              <a:sym typeface="EB Garamond"/>
            </a:endParaRPr>
          </a:p>
          <a:p>
            <a:pPr indent="0" lvl="0" marL="457200" rtl="0" algn="l">
              <a:spcBef>
                <a:spcPts val="0"/>
              </a:spcBef>
              <a:spcAft>
                <a:spcPts val="0"/>
              </a:spcAft>
              <a:buNone/>
            </a:pPr>
            <a:r>
              <a:t/>
            </a:r>
            <a:endParaRPr b="1" sz="1500">
              <a:solidFill>
                <a:schemeClr val="dk1"/>
              </a:solidFill>
              <a:latin typeface="EB Garamond"/>
              <a:ea typeface="EB Garamond"/>
              <a:cs typeface="EB Garamond"/>
              <a:sym typeface="EB 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293" name="Google Shape;293;p44"/>
          <p:cNvSpPr txBox="1"/>
          <p:nvPr>
            <p:ph idx="1" type="body"/>
          </p:nvPr>
        </p:nvSpPr>
        <p:spPr>
          <a:xfrm>
            <a:off x="720000" y="1187588"/>
            <a:ext cx="77040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table compares RMSE for the 3 models we tried for the 4 datasets.</a:t>
            </a:r>
            <a:endParaRPr/>
          </a:p>
          <a:p>
            <a:pPr indent="0" lvl="0" marL="0" rtl="0" algn="l">
              <a:spcBef>
                <a:spcPts val="0"/>
              </a:spcBef>
              <a:spcAft>
                <a:spcPts val="0"/>
              </a:spcAft>
              <a:buNone/>
            </a:pPr>
            <a:r>
              <a:rPr lang="en"/>
              <a:t>LSTM outperformed other models for all the datasets.</a:t>
            </a:r>
            <a:endParaRPr/>
          </a:p>
        </p:txBody>
      </p:sp>
      <p:graphicFrame>
        <p:nvGraphicFramePr>
          <p:cNvPr id="294" name="Google Shape;294;p44"/>
          <p:cNvGraphicFramePr/>
          <p:nvPr/>
        </p:nvGraphicFramePr>
        <p:xfrm>
          <a:off x="803150" y="2401650"/>
          <a:ext cx="3000000" cy="3000000"/>
        </p:xfrm>
        <a:graphic>
          <a:graphicData uri="http://schemas.openxmlformats.org/drawingml/2006/table">
            <a:tbl>
              <a:tblPr>
                <a:noFill/>
                <a:tableStyleId>{DC172AD9-B592-4F18-B91F-F0BC2596EA2F}</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rPr lang="en"/>
                        <a:t>Model</a:t>
                      </a:r>
                      <a:endParaRPr/>
                    </a:p>
                  </a:txBody>
                  <a:tcPr marT="91425" marB="91425" marR="91425" marL="91425"/>
                </a:tc>
                <a:tc>
                  <a:txBody>
                    <a:bodyPr/>
                    <a:lstStyle/>
                    <a:p>
                      <a:pPr indent="0" lvl="0" marL="0" rtl="0" algn="ctr">
                        <a:spcBef>
                          <a:spcPts val="0"/>
                        </a:spcBef>
                        <a:spcAft>
                          <a:spcPts val="0"/>
                        </a:spcAft>
                        <a:buNone/>
                      </a:pPr>
                      <a:r>
                        <a:rPr lang="en"/>
                        <a:t>FD001</a:t>
                      </a:r>
                      <a:endParaRPr/>
                    </a:p>
                  </a:txBody>
                  <a:tcPr marT="91425" marB="91425" marR="91425" marL="91425"/>
                </a:tc>
                <a:tc>
                  <a:txBody>
                    <a:bodyPr/>
                    <a:lstStyle/>
                    <a:p>
                      <a:pPr indent="0" lvl="0" marL="0" rtl="0" algn="ctr">
                        <a:spcBef>
                          <a:spcPts val="0"/>
                        </a:spcBef>
                        <a:spcAft>
                          <a:spcPts val="0"/>
                        </a:spcAft>
                        <a:buNone/>
                      </a:pPr>
                      <a:r>
                        <a:rPr lang="en"/>
                        <a:t>FD002</a:t>
                      </a:r>
                      <a:endParaRPr/>
                    </a:p>
                  </a:txBody>
                  <a:tcPr marT="91425" marB="91425" marR="91425" marL="91425"/>
                </a:tc>
                <a:tc>
                  <a:txBody>
                    <a:bodyPr/>
                    <a:lstStyle/>
                    <a:p>
                      <a:pPr indent="0" lvl="0" marL="0" rtl="0" algn="ctr">
                        <a:spcBef>
                          <a:spcPts val="0"/>
                        </a:spcBef>
                        <a:spcAft>
                          <a:spcPts val="0"/>
                        </a:spcAft>
                        <a:buNone/>
                      </a:pPr>
                      <a:r>
                        <a:rPr lang="en"/>
                        <a:t>FD003</a:t>
                      </a:r>
                      <a:endParaRPr/>
                    </a:p>
                  </a:txBody>
                  <a:tcPr marT="91425" marB="91425" marR="91425" marL="91425"/>
                </a:tc>
                <a:tc>
                  <a:txBody>
                    <a:bodyPr/>
                    <a:lstStyle/>
                    <a:p>
                      <a:pPr indent="0" lvl="0" marL="0" rtl="0" algn="ctr">
                        <a:spcBef>
                          <a:spcPts val="0"/>
                        </a:spcBef>
                        <a:spcAft>
                          <a:spcPts val="0"/>
                        </a:spcAft>
                        <a:buNone/>
                      </a:pPr>
                      <a:r>
                        <a:rPr lang="en"/>
                        <a:t>FD004</a:t>
                      </a:r>
                      <a:endParaRPr/>
                    </a:p>
                  </a:txBody>
                  <a:tcPr marT="91425" marB="91425" marR="91425" marL="91425"/>
                </a:tc>
              </a:tr>
              <a:tr h="381000">
                <a:tc>
                  <a:txBody>
                    <a:bodyPr/>
                    <a:lstStyle/>
                    <a:p>
                      <a:pPr indent="0" lvl="0" marL="0" rtl="0" algn="ctr">
                        <a:spcBef>
                          <a:spcPts val="0"/>
                        </a:spcBef>
                        <a:spcAft>
                          <a:spcPts val="0"/>
                        </a:spcAft>
                        <a:buNone/>
                      </a:pPr>
                      <a:r>
                        <a:rPr lang="en"/>
                        <a:t>SVM</a:t>
                      </a:r>
                      <a:endParaRPr/>
                    </a:p>
                  </a:txBody>
                  <a:tcPr marT="91425" marB="91425" marR="91425" marL="91425"/>
                </a:tc>
                <a:tc>
                  <a:txBody>
                    <a:bodyPr/>
                    <a:lstStyle/>
                    <a:p>
                      <a:pPr indent="0" lvl="0" marL="0" rtl="0" algn="ctr">
                        <a:spcBef>
                          <a:spcPts val="0"/>
                        </a:spcBef>
                        <a:spcAft>
                          <a:spcPts val="0"/>
                        </a:spcAft>
                        <a:buNone/>
                      </a:pPr>
                      <a:r>
                        <a:rPr lang="en"/>
                        <a:t>22.33</a:t>
                      </a:r>
                      <a:endParaRPr/>
                    </a:p>
                  </a:txBody>
                  <a:tcPr marT="91425" marB="91425" marR="91425" marL="91425"/>
                </a:tc>
                <a:tc>
                  <a:txBody>
                    <a:bodyPr/>
                    <a:lstStyle/>
                    <a:p>
                      <a:pPr indent="0" lvl="0" marL="0" rtl="0" algn="ctr">
                        <a:spcBef>
                          <a:spcPts val="0"/>
                        </a:spcBef>
                        <a:spcAft>
                          <a:spcPts val="0"/>
                        </a:spcAft>
                        <a:buNone/>
                      </a:pPr>
                      <a:r>
                        <a:rPr lang="en"/>
                        <a:t>46.54</a:t>
                      </a:r>
                      <a:endParaRPr/>
                    </a:p>
                  </a:txBody>
                  <a:tcPr marT="91425" marB="91425" marR="91425" marL="91425"/>
                </a:tc>
                <a:tc>
                  <a:txBody>
                    <a:bodyPr/>
                    <a:lstStyle/>
                    <a:p>
                      <a:pPr indent="0" lvl="0" marL="0" rtl="0" algn="ctr">
                        <a:spcBef>
                          <a:spcPts val="0"/>
                        </a:spcBef>
                        <a:spcAft>
                          <a:spcPts val="0"/>
                        </a:spcAft>
                        <a:buNone/>
                      </a:pPr>
                      <a:r>
                        <a:rPr lang="en"/>
                        <a:t>28.76</a:t>
                      </a:r>
                      <a:endParaRPr/>
                    </a:p>
                  </a:txBody>
                  <a:tcPr marT="91425" marB="91425" marR="91425" marL="91425"/>
                </a:tc>
                <a:tc>
                  <a:txBody>
                    <a:bodyPr/>
                    <a:lstStyle/>
                    <a:p>
                      <a:pPr indent="0" lvl="0" marL="0" rtl="0" algn="ctr">
                        <a:spcBef>
                          <a:spcPts val="0"/>
                        </a:spcBef>
                        <a:spcAft>
                          <a:spcPts val="0"/>
                        </a:spcAft>
                        <a:buNone/>
                      </a:pPr>
                      <a:r>
                        <a:rPr lang="en"/>
                        <a:t>29.12</a:t>
                      </a:r>
                      <a:endParaRPr/>
                    </a:p>
                  </a:txBody>
                  <a:tcPr marT="91425" marB="91425" marR="91425" marL="91425"/>
                </a:tc>
              </a:tr>
              <a:tr h="381000">
                <a:tc>
                  <a:txBody>
                    <a:bodyPr/>
                    <a:lstStyle/>
                    <a:p>
                      <a:pPr indent="0" lvl="0" marL="0" rtl="0" algn="ctr">
                        <a:spcBef>
                          <a:spcPts val="0"/>
                        </a:spcBef>
                        <a:spcAft>
                          <a:spcPts val="0"/>
                        </a:spcAft>
                        <a:buNone/>
                      </a:pPr>
                      <a:r>
                        <a:rPr lang="en"/>
                        <a:t>Random Forest</a:t>
                      </a:r>
                      <a:endParaRPr/>
                    </a:p>
                  </a:txBody>
                  <a:tcPr marT="91425" marB="91425" marR="91425" marL="91425"/>
                </a:tc>
                <a:tc>
                  <a:txBody>
                    <a:bodyPr/>
                    <a:lstStyle/>
                    <a:p>
                      <a:pPr indent="0" lvl="0" marL="0" rtl="0" algn="ctr">
                        <a:spcBef>
                          <a:spcPts val="0"/>
                        </a:spcBef>
                        <a:spcAft>
                          <a:spcPts val="0"/>
                        </a:spcAft>
                        <a:buNone/>
                      </a:pPr>
                      <a:r>
                        <a:rPr lang="en"/>
                        <a:t>23.21</a:t>
                      </a:r>
                      <a:endParaRPr/>
                    </a:p>
                  </a:txBody>
                  <a:tcPr marT="91425" marB="91425" marR="91425" marL="91425"/>
                </a:tc>
                <a:tc>
                  <a:txBody>
                    <a:bodyPr/>
                    <a:lstStyle/>
                    <a:p>
                      <a:pPr indent="0" lvl="0" marL="0" rtl="0" algn="ctr">
                        <a:spcBef>
                          <a:spcPts val="0"/>
                        </a:spcBef>
                        <a:spcAft>
                          <a:spcPts val="0"/>
                        </a:spcAft>
                        <a:buNone/>
                      </a:pPr>
                      <a:r>
                        <a:rPr lang="en"/>
                        <a:t>45.70</a:t>
                      </a:r>
                      <a:endParaRPr/>
                    </a:p>
                  </a:txBody>
                  <a:tcPr marT="91425" marB="91425" marR="91425" marL="91425"/>
                </a:tc>
                <a:tc>
                  <a:txBody>
                    <a:bodyPr/>
                    <a:lstStyle/>
                    <a:p>
                      <a:pPr indent="0" lvl="0" marL="0" rtl="0" algn="ctr">
                        <a:spcBef>
                          <a:spcPts val="0"/>
                        </a:spcBef>
                        <a:spcAft>
                          <a:spcPts val="0"/>
                        </a:spcAft>
                        <a:buNone/>
                      </a:pPr>
                      <a:r>
                        <a:rPr lang="en"/>
                        <a:t>31.15</a:t>
                      </a:r>
                      <a:endParaRPr/>
                    </a:p>
                  </a:txBody>
                  <a:tcPr marT="91425" marB="91425" marR="91425" marL="91425"/>
                </a:tc>
                <a:tc>
                  <a:txBody>
                    <a:bodyPr/>
                    <a:lstStyle/>
                    <a:p>
                      <a:pPr indent="0" lvl="0" marL="0" rtl="0" algn="ctr">
                        <a:spcBef>
                          <a:spcPts val="0"/>
                        </a:spcBef>
                        <a:spcAft>
                          <a:spcPts val="0"/>
                        </a:spcAft>
                        <a:buNone/>
                      </a:pPr>
                      <a:r>
                        <a:rPr lang="en"/>
                        <a:t>34.39</a:t>
                      </a:r>
                      <a:endParaRPr/>
                    </a:p>
                  </a:txBody>
                  <a:tcPr marT="91425" marB="91425" marR="91425" marL="91425"/>
                </a:tc>
              </a:tr>
              <a:tr h="381000">
                <a:tc>
                  <a:txBody>
                    <a:bodyPr/>
                    <a:lstStyle/>
                    <a:p>
                      <a:pPr indent="0" lvl="0" marL="0" rtl="0" algn="ctr">
                        <a:spcBef>
                          <a:spcPts val="0"/>
                        </a:spcBef>
                        <a:spcAft>
                          <a:spcPts val="0"/>
                        </a:spcAft>
                        <a:buNone/>
                      </a:pPr>
                      <a:r>
                        <a:rPr lang="en"/>
                        <a:t>LSTM</a:t>
                      </a:r>
                      <a:endParaRPr/>
                    </a:p>
                  </a:txBody>
                  <a:tcPr marT="91425" marB="91425" marR="91425" marL="91425"/>
                </a:tc>
                <a:tc>
                  <a:txBody>
                    <a:bodyPr/>
                    <a:lstStyle/>
                    <a:p>
                      <a:pPr indent="0" lvl="0" marL="0" rtl="0" algn="ctr">
                        <a:spcBef>
                          <a:spcPts val="0"/>
                        </a:spcBef>
                        <a:spcAft>
                          <a:spcPts val="0"/>
                        </a:spcAft>
                        <a:buNone/>
                      </a:pPr>
                      <a:r>
                        <a:rPr lang="en"/>
                        <a:t>19.78</a:t>
                      </a:r>
                      <a:endParaRPr/>
                    </a:p>
                  </a:txBody>
                  <a:tcPr marT="91425" marB="91425" marR="91425" marL="91425"/>
                </a:tc>
                <a:tc>
                  <a:txBody>
                    <a:bodyPr/>
                    <a:lstStyle/>
                    <a:p>
                      <a:pPr indent="0" lvl="0" marL="0" rtl="0" algn="ctr">
                        <a:spcBef>
                          <a:spcPts val="0"/>
                        </a:spcBef>
                        <a:spcAft>
                          <a:spcPts val="0"/>
                        </a:spcAft>
                        <a:buNone/>
                      </a:pPr>
                      <a:r>
                        <a:rPr lang="en"/>
                        <a:t>29.44</a:t>
                      </a:r>
                      <a:endParaRPr/>
                    </a:p>
                  </a:txBody>
                  <a:tcPr marT="91425" marB="91425" marR="91425" marL="91425"/>
                </a:tc>
                <a:tc>
                  <a:txBody>
                    <a:bodyPr/>
                    <a:lstStyle/>
                    <a:p>
                      <a:pPr indent="0" lvl="0" marL="0" rtl="0" algn="ctr">
                        <a:spcBef>
                          <a:spcPts val="0"/>
                        </a:spcBef>
                        <a:spcAft>
                          <a:spcPts val="0"/>
                        </a:spcAft>
                        <a:buNone/>
                      </a:pPr>
                      <a:r>
                        <a:rPr lang="en"/>
                        <a:t>21.17</a:t>
                      </a:r>
                      <a:endParaRPr/>
                    </a:p>
                  </a:txBody>
                  <a:tcPr marT="91425" marB="91425" marR="91425" marL="91425"/>
                </a:tc>
                <a:tc>
                  <a:txBody>
                    <a:bodyPr/>
                    <a:lstStyle/>
                    <a:p>
                      <a:pPr indent="0" lvl="0" marL="0" rtl="0" algn="ctr">
                        <a:spcBef>
                          <a:spcPts val="0"/>
                        </a:spcBef>
                        <a:spcAft>
                          <a:spcPts val="0"/>
                        </a:spcAft>
                        <a:buNone/>
                      </a:pPr>
                      <a:r>
                        <a:rPr lang="en"/>
                        <a:t>33.01</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00" name="Google Shape;300;p45"/>
          <p:cNvSpPr txBox="1"/>
          <p:nvPr>
            <p:ph idx="1" type="body"/>
          </p:nvPr>
        </p:nvSpPr>
        <p:spPr>
          <a:xfrm>
            <a:off x="720000" y="1187588"/>
            <a:ext cx="77040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table compares s-Score for the 3 models we tried for the 4 datasets.</a:t>
            </a:r>
            <a:endParaRPr/>
          </a:p>
          <a:p>
            <a:pPr indent="0" lvl="0" marL="0" rtl="0" algn="l">
              <a:spcBef>
                <a:spcPts val="0"/>
              </a:spcBef>
              <a:spcAft>
                <a:spcPts val="0"/>
              </a:spcAft>
              <a:buNone/>
            </a:pPr>
            <a:r>
              <a:rPr lang="en"/>
              <a:t>LSTM outperformed other models for all the datasets.</a:t>
            </a:r>
            <a:endParaRPr/>
          </a:p>
        </p:txBody>
      </p:sp>
      <p:graphicFrame>
        <p:nvGraphicFramePr>
          <p:cNvPr id="301" name="Google Shape;301;p45"/>
          <p:cNvGraphicFramePr/>
          <p:nvPr/>
        </p:nvGraphicFramePr>
        <p:xfrm>
          <a:off x="803150" y="2401650"/>
          <a:ext cx="3000000" cy="3000000"/>
        </p:xfrm>
        <a:graphic>
          <a:graphicData uri="http://schemas.openxmlformats.org/drawingml/2006/table">
            <a:tbl>
              <a:tblPr>
                <a:noFill/>
                <a:tableStyleId>{DC172AD9-B592-4F18-B91F-F0BC2596EA2F}</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rPr lang="en"/>
                        <a:t>Model</a:t>
                      </a:r>
                      <a:endParaRPr/>
                    </a:p>
                  </a:txBody>
                  <a:tcPr marT="91425" marB="91425" marR="91425" marL="91425"/>
                </a:tc>
                <a:tc>
                  <a:txBody>
                    <a:bodyPr/>
                    <a:lstStyle/>
                    <a:p>
                      <a:pPr indent="0" lvl="0" marL="0" rtl="0" algn="ctr">
                        <a:spcBef>
                          <a:spcPts val="0"/>
                        </a:spcBef>
                        <a:spcAft>
                          <a:spcPts val="0"/>
                        </a:spcAft>
                        <a:buNone/>
                      </a:pPr>
                      <a:r>
                        <a:rPr lang="en"/>
                        <a:t>FD001</a:t>
                      </a:r>
                      <a:endParaRPr/>
                    </a:p>
                  </a:txBody>
                  <a:tcPr marT="91425" marB="91425" marR="91425" marL="91425"/>
                </a:tc>
                <a:tc>
                  <a:txBody>
                    <a:bodyPr/>
                    <a:lstStyle/>
                    <a:p>
                      <a:pPr indent="0" lvl="0" marL="0" rtl="0" algn="ctr">
                        <a:spcBef>
                          <a:spcPts val="0"/>
                        </a:spcBef>
                        <a:spcAft>
                          <a:spcPts val="0"/>
                        </a:spcAft>
                        <a:buNone/>
                      </a:pPr>
                      <a:r>
                        <a:rPr lang="en"/>
                        <a:t>FD002</a:t>
                      </a:r>
                      <a:endParaRPr/>
                    </a:p>
                  </a:txBody>
                  <a:tcPr marT="91425" marB="91425" marR="91425" marL="91425"/>
                </a:tc>
                <a:tc>
                  <a:txBody>
                    <a:bodyPr/>
                    <a:lstStyle/>
                    <a:p>
                      <a:pPr indent="0" lvl="0" marL="0" rtl="0" algn="ctr">
                        <a:spcBef>
                          <a:spcPts val="0"/>
                        </a:spcBef>
                        <a:spcAft>
                          <a:spcPts val="0"/>
                        </a:spcAft>
                        <a:buNone/>
                      </a:pPr>
                      <a:r>
                        <a:rPr lang="en"/>
                        <a:t>FD003</a:t>
                      </a:r>
                      <a:endParaRPr/>
                    </a:p>
                  </a:txBody>
                  <a:tcPr marT="91425" marB="91425" marR="91425" marL="91425"/>
                </a:tc>
                <a:tc>
                  <a:txBody>
                    <a:bodyPr/>
                    <a:lstStyle/>
                    <a:p>
                      <a:pPr indent="0" lvl="0" marL="0" rtl="0" algn="ctr">
                        <a:spcBef>
                          <a:spcPts val="0"/>
                        </a:spcBef>
                        <a:spcAft>
                          <a:spcPts val="0"/>
                        </a:spcAft>
                        <a:buNone/>
                      </a:pPr>
                      <a:r>
                        <a:rPr lang="en"/>
                        <a:t>FD004</a:t>
                      </a:r>
                      <a:endParaRPr/>
                    </a:p>
                  </a:txBody>
                  <a:tcPr marT="91425" marB="91425" marR="91425" marL="91425"/>
                </a:tc>
              </a:tr>
              <a:tr h="381000">
                <a:tc>
                  <a:txBody>
                    <a:bodyPr/>
                    <a:lstStyle/>
                    <a:p>
                      <a:pPr indent="0" lvl="0" marL="0" rtl="0" algn="ctr">
                        <a:spcBef>
                          <a:spcPts val="0"/>
                        </a:spcBef>
                        <a:spcAft>
                          <a:spcPts val="0"/>
                        </a:spcAft>
                        <a:buNone/>
                      </a:pPr>
                      <a:r>
                        <a:rPr lang="en"/>
                        <a:t>SVM</a:t>
                      </a:r>
                      <a:endParaRPr/>
                    </a:p>
                  </a:txBody>
                  <a:tcPr marT="91425" marB="91425" marR="91425" marL="91425"/>
                </a:tc>
                <a:tc>
                  <a:txBody>
                    <a:bodyPr/>
                    <a:lstStyle/>
                    <a:p>
                      <a:pPr indent="0" lvl="0" marL="0" rtl="0" algn="ctr">
                        <a:spcBef>
                          <a:spcPts val="0"/>
                        </a:spcBef>
                        <a:spcAft>
                          <a:spcPts val="0"/>
                        </a:spcAft>
                        <a:buNone/>
                      </a:pPr>
                      <a:r>
                        <a:rPr lang="en"/>
                        <a:t>1901.34</a:t>
                      </a:r>
                      <a:endParaRPr/>
                    </a:p>
                  </a:txBody>
                  <a:tcPr marT="91425" marB="91425" marR="91425" marL="91425"/>
                </a:tc>
                <a:tc>
                  <a:txBody>
                    <a:bodyPr/>
                    <a:lstStyle/>
                    <a:p>
                      <a:pPr indent="0" lvl="0" marL="0" rtl="0" algn="ctr">
                        <a:spcBef>
                          <a:spcPts val="0"/>
                        </a:spcBef>
                        <a:spcAft>
                          <a:spcPts val="0"/>
                        </a:spcAft>
                        <a:buNone/>
                      </a:pPr>
                      <a:r>
                        <a:rPr lang="en"/>
                        <a:t>614000</a:t>
                      </a:r>
                      <a:endParaRPr/>
                    </a:p>
                  </a:txBody>
                  <a:tcPr marT="91425" marB="91425" marR="91425" marL="91425"/>
                </a:tc>
                <a:tc>
                  <a:txBody>
                    <a:bodyPr/>
                    <a:lstStyle/>
                    <a:p>
                      <a:pPr indent="0" lvl="0" marL="0" rtl="0" algn="ctr">
                        <a:spcBef>
                          <a:spcPts val="0"/>
                        </a:spcBef>
                        <a:spcAft>
                          <a:spcPts val="0"/>
                        </a:spcAft>
                        <a:buNone/>
                      </a:pPr>
                      <a:r>
                        <a:rPr lang="en"/>
                        <a:t>2344.02</a:t>
                      </a:r>
                      <a:endParaRPr/>
                    </a:p>
                  </a:txBody>
                  <a:tcPr marT="91425" marB="91425" marR="91425" marL="91425"/>
                </a:tc>
                <a:tc>
                  <a:txBody>
                    <a:bodyPr/>
                    <a:lstStyle/>
                    <a:p>
                      <a:pPr indent="0" lvl="0" marL="0" rtl="0" algn="ctr">
                        <a:spcBef>
                          <a:spcPts val="0"/>
                        </a:spcBef>
                        <a:spcAft>
                          <a:spcPts val="0"/>
                        </a:spcAft>
                        <a:buNone/>
                      </a:pPr>
                      <a:r>
                        <a:rPr lang="en"/>
                        <a:t>593000</a:t>
                      </a:r>
                      <a:endParaRPr/>
                    </a:p>
                  </a:txBody>
                  <a:tcPr marT="91425" marB="91425" marR="91425" marL="91425"/>
                </a:tc>
              </a:tr>
              <a:tr h="381000">
                <a:tc>
                  <a:txBody>
                    <a:bodyPr/>
                    <a:lstStyle/>
                    <a:p>
                      <a:pPr indent="0" lvl="0" marL="0" rtl="0" algn="ctr">
                        <a:spcBef>
                          <a:spcPts val="0"/>
                        </a:spcBef>
                        <a:spcAft>
                          <a:spcPts val="0"/>
                        </a:spcAft>
                        <a:buNone/>
                      </a:pPr>
                      <a:r>
                        <a:rPr lang="en"/>
                        <a:t>Random Forest</a:t>
                      </a:r>
                      <a:endParaRPr/>
                    </a:p>
                  </a:txBody>
                  <a:tcPr marT="91425" marB="91425" marR="91425" marL="91425"/>
                </a:tc>
                <a:tc>
                  <a:txBody>
                    <a:bodyPr/>
                    <a:lstStyle/>
                    <a:p>
                      <a:pPr indent="0" lvl="0" marL="0" rtl="0" algn="ctr">
                        <a:spcBef>
                          <a:spcPts val="0"/>
                        </a:spcBef>
                        <a:spcAft>
                          <a:spcPts val="0"/>
                        </a:spcAft>
                        <a:buNone/>
                      </a:pPr>
                      <a:r>
                        <a:rPr lang="en"/>
                        <a:t>1871.13</a:t>
                      </a:r>
                      <a:endParaRPr/>
                    </a:p>
                  </a:txBody>
                  <a:tcPr marT="91425" marB="91425" marR="91425" marL="91425"/>
                </a:tc>
                <a:tc>
                  <a:txBody>
                    <a:bodyPr/>
                    <a:lstStyle/>
                    <a:p>
                      <a:pPr indent="0" lvl="0" marL="0" rtl="0" algn="ctr">
                        <a:spcBef>
                          <a:spcPts val="0"/>
                        </a:spcBef>
                        <a:spcAft>
                          <a:spcPts val="0"/>
                        </a:spcAft>
                        <a:buNone/>
                      </a:pPr>
                      <a:r>
                        <a:rPr lang="en"/>
                        <a:t>823000</a:t>
                      </a:r>
                      <a:endParaRPr/>
                    </a:p>
                  </a:txBody>
                  <a:tcPr marT="91425" marB="91425" marR="91425" marL="91425"/>
                </a:tc>
                <a:tc>
                  <a:txBody>
                    <a:bodyPr/>
                    <a:lstStyle/>
                    <a:p>
                      <a:pPr indent="0" lvl="0" marL="0" rtl="0" algn="ctr">
                        <a:spcBef>
                          <a:spcPts val="0"/>
                        </a:spcBef>
                        <a:spcAft>
                          <a:spcPts val="0"/>
                        </a:spcAft>
                        <a:buNone/>
                      </a:pPr>
                      <a:r>
                        <a:rPr lang="en"/>
                        <a:t>1992.98</a:t>
                      </a:r>
                      <a:endParaRPr/>
                    </a:p>
                  </a:txBody>
                  <a:tcPr marT="91425" marB="91425" marR="91425" marL="91425"/>
                </a:tc>
                <a:tc>
                  <a:txBody>
                    <a:bodyPr/>
                    <a:lstStyle/>
                    <a:p>
                      <a:pPr indent="0" lvl="0" marL="0" rtl="0" algn="ctr">
                        <a:spcBef>
                          <a:spcPts val="0"/>
                        </a:spcBef>
                        <a:spcAft>
                          <a:spcPts val="0"/>
                        </a:spcAft>
                        <a:buNone/>
                      </a:pPr>
                      <a:r>
                        <a:rPr lang="en"/>
                        <a:t>734000</a:t>
                      </a:r>
                      <a:endParaRPr/>
                    </a:p>
                  </a:txBody>
                  <a:tcPr marT="91425" marB="91425" marR="91425" marL="91425"/>
                </a:tc>
              </a:tr>
              <a:tr h="381000">
                <a:tc>
                  <a:txBody>
                    <a:bodyPr/>
                    <a:lstStyle/>
                    <a:p>
                      <a:pPr indent="0" lvl="0" marL="0" rtl="0" algn="ctr">
                        <a:spcBef>
                          <a:spcPts val="0"/>
                        </a:spcBef>
                        <a:spcAft>
                          <a:spcPts val="0"/>
                        </a:spcAft>
                        <a:buNone/>
                      </a:pPr>
                      <a:r>
                        <a:rPr lang="en"/>
                        <a:t>LSTM</a:t>
                      </a:r>
                      <a:endParaRPr/>
                    </a:p>
                  </a:txBody>
                  <a:tcPr marT="91425" marB="91425" marR="91425" marL="91425"/>
                </a:tc>
                <a:tc>
                  <a:txBody>
                    <a:bodyPr/>
                    <a:lstStyle/>
                    <a:p>
                      <a:pPr indent="0" lvl="0" marL="0" rtl="0" algn="ctr">
                        <a:spcBef>
                          <a:spcPts val="0"/>
                        </a:spcBef>
                        <a:spcAft>
                          <a:spcPts val="0"/>
                        </a:spcAft>
                        <a:buNone/>
                      </a:pPr>
                      <a:r>
                        <a:rPr lang="en"/>
                        <a:t>440.12</a:t>
                      </a:r>
                      <a:endParaRPr/>
                    </a:p>
                  </a:txBody>
                  <a:tcPr marT="91425" marB="91425" marR="91425" marL="91425"/>
                </a:tc>
                <a:tc>
                  <a:txBody>
                    <a:bodyPr/>
                    <a:lstStyle/>
                    <a:p>
                      <a:pPr indent="0" lvl="0" marL="0" rtl="0" algn="ctr">
                        <a:spcBef>
                          <a:spcPts val="0"/>
                        </a:spcBef>
                        <a:spcAft>
                          <a:spcPts val="0"/>
                        </a:spcAft>
                        <a:buNone/>
                      </a:pPr>
                      <a:r>
                        <a:rPr lang="en"/>
                        <a:t>4900</a:t>
                      </a:r>
                      <a:endParaRPr/>
                    </a:p>
                  </a:txBody>
                  <a:tcPr marT="91425" marB="91425" marR="91425" marL="91425"/>
                </a:tc>
                <a:tc>
                  <a:txBody>
                    <a:bodyPr/>
                    <a:lstStyle/>
                    <a:p>
                      <a:pPr indent="0" lvl="0" marL="0" rtl="0" algn="ctr">
                        <a:spcBef>
                          <a:spcPts val="0"/>
                        </a:spcBef>
                        <a:spcAft>
                          <a:spcPts val="0"/>
                        </a:spcAft>
                        <a:buNone/>
                      </a:pPr>
                      <a:r>
                        <a:rPr lang="en"/>
                        <a:t>911.87</a:t>
                      </a:r>
                      <a:endParaRPr/>
                    </a:p>
                  </a:txBody>
                  <a:tcPr marT="91425" marB="91425" marR="91425" marL="91425"/>
                </a:tc>
                <a:tc>
                  <a:txBody>
                    <a:bodyPr/>
                    <a:lstStyle/>
                    <a:p>
                      <a:pPr indent="0" lvl="0" marL="0" rtl="0" algn="ctr">
                        <a:spcBef>
                          <a:spcPts val="0"/>
                        </a:spcBef>
                        <a:spcAft>
                          <a:spcPts val="0"/>
                        </a:spcAft>
                        <a:buNone/>
                      </a:pPr>
                      <a:r>
                        <a:rPr lang="en"/>
                        <a:t>6700</a:t>
                      </a:r>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ctrTitle"/>
          </p:nvPr>
        </p:nvSpPr>
        <p:spPr>
          <a:xfrm>
            <a:off x="713225" y="2560825"/>
            <a:ext cx="4595700" cy="1892400"/>
          </a:xfrm>
          <a:prstGeom prst="rect">
            <a:avLst/>
          </a:prstGeom>
        </p:spPr>
        <p:txBody>
          <a:bodyPr anchorCtr="0" anchor="b" bIns="91425" lIns="91425" spcFirstLastPara="1" rIns="91425" wrap="square" tIns="91425">
            <a:noAutofit/>
          </a:bodyPr>
          <a:lstStyle/>
          <a:p>
            <a:pPr indent="-374650" lvl="0" marL="457200" rtl="0" algn="l">
              <a:spcBef>
                <a:spcPts val="0"/>
              </a:spcBef>
              <a:spcAft>
                <a:spcPts val="0"/>
              </a:spcAft>
              <a:buSzPts val="2300"/>
              <a:buFont typeface="Arial"/>
              <a:buChar char="●"/>
            </a:pPr>
            <a:r>
              <a:rPr lang="en" sz="2300">
                <a:latin typeface="Arial"/>
                <a:ea typeface="Arial"/>
                <a:cs typeface="Arial"/>
                <a:sym typeface="Arial"/>
              </a:rPr>
              <a:t>Ayush Singh 2021MT10899</a:t>
            </a:r>
            <a:endParaRPr sz="2300">
              <a:latin typeface="Arial"/>
              <a:ea typeface="Arial"/>
              <a:cs typeface="Arial"/>
              <a:sym typeface="Arial"/>
            </a:endParaRPr>
          </a:p>
          <a:p>
            <a:pPr indent="-374650" lvl="0" marL="457200" rtl="0" algn="l">
              <a:spcBef>
                <a:spcPts val="0"/>
              </a:spcBef>
              <a:spcAft>
                <a:spcPts val="0"/>
              </a:spcAft>
              <a:buSzPts val="2300"/>
              <a:buFont typeface="Arial"/>
              <a:buChar char="●"/>
            </a:pPr>
            <a:r>
              <a:rPr lang="en" sz="2300">
                <a:latin typeface="Arial"/>
                <a:ea typeface="Arial"/>
                <a:cs typeface="Arial"/>
                <a:sym typeface="Arial"/>
              </a:rPr>
              <a:t>Aditya Thomas 2021MT60944</a:t>
            </a:r>
            <a:endParaRPr sz="2300">
              <a:latin typeface="Arial"/>
              <a:ea typeface="Arial"/>
              <a:cs typeface="Arial"/>
              <a:sym typeface="Arial"/>
            </a:endParaRPr>
          </a:p>
          <a:p>
            <a:pPr indent="-374650" lvl="0" marL="457200" rtl="0" algn="l">
              <a:spcBef>
                <a:spcPts val="0"/>
              </a:spcBef>
              <a:spcAft>
                <a:spcPts val="0"/>
              </a:spcAft>
              <a:buSzPts val="2300"/>
              <a:buFont typeface="Arial"/>
              <a:buChar char="●"/>
            </a:pPr>
            <a:r>
              <a:rPr lang="en" sz="2300">
                <a:latin typeface="Arial"/>
                <a:ea typeface="Arial"/>
                <a:cs typeface="Arial"/>
                <a:sym typeface="Arial"/>
              </a:rPr>
              <a:t>Priyal Jain 2021MT60949</a:t>
            </a:r>
            <a:endParaRPr sz="2300">
              <a:latin typeface="Arial"/>
              <a:ea typeface="Arial"/>
              <a:cs typeface="Arial"/>
              <a:sym typeface="Arial"/>
            </a:endParaRPr>
          </a:p>
          <a:p>
            <a:pPr indent="0" lvl="0" marL="0" rtl="0" algn="l">
              <a:spcBef>
                <a:spcPts val="0"/>
              </a:spcBef>
              <a:spcAft>
                <a:spcPts val="0"/>
              </a:spcAft>
              <a:buNone/>
            </a:pPr>
            <a:r>
              <a:t/>
            </a:r>
            <a:endParaRPr/>
          </a:p>
        </p:txBody>
      </p:sp>
      <p:sp>
        <p:nvSpPr>
          <p:cNvPr id="176" name="Google Shape;176;p28"/>
          <p:cNvSpPr txBox="1"/>
          <p:nvPr>
            <p:ph idx="1" type="subTitle"/>
          </p:nvPr>
        </p:nvSpPr>
        <p:spPr>
          <a:xfrm>
            <a:off x="713275" y="1007350"/>
            <a:ext cx="3278100" cy="10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sz="2700"/>
              <a:t>Team 1729</a:t>
            </a:r>
            <a:endParaRPr b="1" sz="2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6"/>
          <p:cNvSpPr txBox="1"/>
          <p:nvPr>
            <p:ph idx="1" type="body"/>
          </p:nvPr>
        </p:nvSpPr>
        <p:spPr>
          <a:xfrm>
            <a:off x="720000" y="1187601"/>
            <a:ext cx="7704000" cy="3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46"/>
          <p:cNvPicPr preferRelativeResize="0"/>
          <p:nvPr/>
        </p:nvPicPr>
        <p:blipFill>
          <a:blip r:embed="rId3">
            <a:alphaModFix/>
          </a:blip>
          <a:stretch>
            <a:fillRect/>
          </a:stretch>
        </p:blipFill>
        <p:spPr>
          <a:xfrm>
            <a:off x="226900" y="855776"/>
            <a:ext cx="8197100" cy="37102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7"/>
          <p:cNvSpPr txBox="1"/>
          <p:nvPr>
            <p:ph idx="1" type="body"/>
          </p:nvPr>
        </p:nvSpPr>
        <p:spPr>
          <a:xfrm>
            <a:off x="720000" y="1187601"/>
            <a:ext cx="7704000" cy="3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47"/>
          <p:cNvPicPr preferRelativeResize="0"/>
          <p:nvPr/>
        </p:nvPicPr>
        <p:blipFill>
          <a:blip r:embed="rId3">
            <a:alphaModFix/>
          </a:blip>
          <a:stretch>
            <a:fillRect/>
          </a:stretch>
        </p:blipFill>
        <p:spPr>
          <a:xfrm>
            <a:off x="942600" y="392862"/>
            <a:ext cx="6588249" cy="4357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8"/>
          <p:cNvSpPr txBox="1"/>
          <p:nvPr>
            <p:ph idx="1" type="body"/>
          </p:nvPr>
        </p:nvSpPr>
        <p:spPr>
          <a:xfrm>
            <a:off x="720000" y="1187601"/>
            <a:ext cx="7704000" cy="3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22" name="Google Shape;322;p48"/>
          <p:cNvPicPr preferRelativeResize="0"/>
          <p:nvPr/>
        </p:nvPicPr>
        <p:blipFill>
          <a:blip r:embed="rId3">
            <a:alphaModFix/>
          </a:blip>
          <a:stretch>
            <a:fillRect/>
          </a:stretch>
        </p:blipFill>
        <p:spPr>
          <a:xfrm>
            <a:off x="525425" y="333000"/>
            <a:ext cx="7703999" cy="41715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LSTM is the best model</a:t>
            </a:r>
            <a:endParaRPr/>
          </a:p>
        </p:txBody>
      </p:sp>
      <p:pic>
        <p:nvPicPr>
          <p:cNvPr id="328" name="Google Shape;328;p49"/>
          <p:cNvPicPr preferRelativeResize="0"/>
          <p:nvPr/>
        </p:nvPicPr>
        <p:blipFill rotWithShape="1">
          <a:blip r:embed="rId3">
            <a:alphaModFix/>
          </a:blip>
          <a:srcRect b="0" l="0" r="0" t="11347"/>
          <a:stretch/>
        </p:blipFill>
        <p:spPr>
          <a:xfrm>
            <a:off x="340175" y="1279875"/>
            <a:ext cx="8083824" cy="2892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endParaRPr/>
          </a:p>
        </p:txBody>
      </p:sp>
      <p:sp>
        <p:nvSpPr>
          <p:cNvPr id="334" name="Google Shape;334;p50"/>
          <p:cNvSpPr txBox="1"/>
          <p:nvPr>
            <p:ph idx="1" type="body"/>
          </p:nvPr>
        </p:nvSpPr>
        <p:spPr>
          <a:xfrm>
            <a:off x="720000" y="1187601"/>
            <a:ext cx="7704000" cy="3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1)</a:t>
            </a:r>
            <a:r>
              <a:rPr lang="en" sz="1600">
                <a:solidFill>
                  <a:srgbClr val="000000"/>
                </a:solidFill>
                <a:latin typeface="Arial"/>
                <a:ea typeface="Arial"/>
                <a:cs typeface="Arial"/>
                <a:sym typeface="Arial"/>
              </a:rPr>
              <a:t>S. Zheng, K. Ristovski, A. Farahat, and C. Gupta, "</a:t>
            </a:r>
            <a:r>
              <a:rPr lang="en" sz="1600" u="sng">
                <a:solidFill>
                  <a:schemeClr val="hlink"/>
                </a:solidFill>
                <a:latin typeface="Arial"/>
                <a:ea typeface="Arial"/>
                <a:cs typeface="Arial"/>
                <a:sym typeface="Arial"/>
                <a:hlinkClick r:id="rId3"/>
              </a:rPr>
              <a:t>Long Short-Term Memory Network for Remaining Useful Life Estimation</a:t>
            </a:r>
            <a:r>
              <a:rPr lang="en" sz="1600">
                <a:solidFill>
                  <a:srgbClr val="000000"/>
                </a:solidFill>
                <a:latin typeface="Arial"/>
                <a:ea typeface="Arial"/>
                <a:cs typeface="Arial"/>
                <a:sym typeface="Arial"/>
              </a:rPr>
              <a:t>," </a:t>
            </a:r>
            <a:r>
              <a:rPr i="1" lang="en" sz="1600">
                <a:solidFill>
                  <a:srgbClr val="000000"/>
                </a:solidFill>
                <a:latin typeface="Arial"/>
                <a:ea typeface="Arial"/>
                <a:cs typeface="Arial"/>
                <a:sym typeface="Arial"/>
              </a:rPr>
              <a:t>2017 IEEE International Conference on Prognostics and Health Management (ICPHM)</a:t>
            </a:r>
            <a:r>
              <a:rPr lang="en" sz="1600">
                <a:solidFill>
                  <a:srgbClr val="000000"/>
                </a:solidFill>
                <a:latin typeface="Arial"/>
                <a:ea typeface="Arial"/>
                <a:cs typeface="Arial"/>
                <a:sym typeface="Arial"/>
              </a:rPr>
              <a:t>, 2017, pp. 88-95.</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2)Q. Wang, S. Zheng, A. Farahat, S. Serita, and C. Gupta, "</a:t>
            </a:r>
            <a:r>
              <a:rPr lang="en" sz="1600" u="sng">
                <a:solidFill>
                  <a:schemeClr val="hlink"/>
                </a:solidFill>
                <a:latin typeface="Arial"/>
                <a:ea typeface="Arial"/>
                <a:cs typeface="Arial"/>
                <a:sym typeface="Arial"/>
                <a:hlinkClick r:id="rId4"/>
              </a:rPr>
              <a:t>Remaining Useful Life Estimation Using Functional Data Analysis</a:t>
            </a:r>
            <a:r>
              <a:rPr lang="en" sz="1600">
                <a:solidFill>
                  <a:srgbClr val="000000"/>
                </a:solidFill>
                <a:latin typeface="Arial"/>
                <a:ea typeface="Arial"/>
                <a:cs typeface="Arial"/>
                <a:sym typeface="Arial"/>
              </a:rPr>
              <a:t>," arXiv:1904.06442 [cs.LG], 2019.</a:t>
            </a:r>
            <a:br>
              <a:rPr lang="en" sz="1600">
                <a:solidFill>
                  <a:srgbClr val="000000"/>
                </a:solidFill>
                <a:latin typeface="Arial"/>
                <a:ea typeface="Arial"/>
                <a:cs typeface="Arial"/>
                <a:sym typeface="Arial"/>
              </a:rPr>
            </a:br>
            <a:r>
              <a:rPr lang="en" sz="1600">
                <a:solidFill>
                  <a:srgbClr val="000000"/>
                </a:solidFill>
                <a:latin typeface="Arial"/>
                <a:ea typeface="Arial"/>
                <a:cs typeface="Arial"/>
                <a:sym typeface="Arial"/>
              </a:rPr>
              <a:t>3)O. Asif, S. A. Haider, S. R. Naqvi, J. F. W. Zaki, K.-S. Kwak, and S. M. R. Islam, "</a:t>
            </a:r>
            <a:r>
              <a:rPr lang="en" sz="1600" u="sng">
                <a:solidFill>
                  <a:schemeClr val="hlink"/>
                </a:solidFill>
                <a:latin typeface="Arial"/>
                <a:ea typeface="Arial"/>
                <a:cs typeface="Arial"/>
                <a:sym typeface="Arial"/>
                <a:hlinkClick r:id="rId5"/>
              </a:rPr>
              <a:t>A Deep Learning Model for Remaining Useful Life Prediction of Aircraft Turbofan Engine on C-MAPSS Dataset</a:t>
            </a:r>
            <a:r>
              <a:rPr lang="en" sz="1600">
                <a:solidFill>
                  <a:srgbClr val="000000"/>
                </a:solidFill>
                <a:latin typeface="Arial"/>
                <a:ea typeface="Arial"/>
                <a:cs typeface="Arial"/>
                <a:sym typeface="Arial"/>
              </a:rPr>
              <a:t>," </a:t>
            </a:r>
            <a:r>
              <a:rPr i="1" lang="en" sz="1600">
                <a:solidFill>
                  <a:srgbClr val="000000"/>
                </a:solidFill>
                <a:latin typeface="Arial"/>
                <a:ea typeface="Arial"/>
                <a:cs typeface="Arial"/>
                <a:sym typeface="Arial"/>
              </a:rPr>
              <a:t>IEEE Access</a:t>
            </a:r>
            <a:r>
              <a:rPr lang="en" sz="1600">
                <a:solidFill>
                  <a:srgbClr val="000000"/>
                </a:solidFill>
                <a:latin typeface="Arial"/>
                <a:ea typeface="Arial"/>
                <a:cs typeface="Arial"/>
                <a:sym typeface="Arial"/>
              </a:rPr>
              <a:t>, vol. XX, no. XX, 2022.</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4)A. Saxena and K. Goebel, "</a:t>
            </a:r>
            <a:r>
              <a:rPr lang="en" sz="1600" u="sng">
                <a:solidFill>
                  <a:schemeClr val="hlink"/>
                </a:solidFill>
                <a:latin typeface="Arial"/>
                <a:ea typeface="Arial"/>
                <a:cs typeface="Arial"/>
                <a:sym typeface="Arial"/>
                <a:hlinkClick r:id="rId6"/>
              </a:rPr>
              <a:t>Turbofan Engine Degradation Simulation Data Set</a:t>
            </a:r>
            <a:r>
              <a:rPr lang="en" sz="1600">
                <a:solidFill>
                  <a:srgbClr val="000000"/>
                </a:solidFill>
                <a:latin typeface="Arial"/>
                <a:ea typeface="Arial"/>
                <a:cs typeface="Arial"/>
                <a:sym typeface="Arial"/>
              </a:rPr>
              <a:t>," NASA Ames Research Center, Moffett Field, CA, Tech. Rep. NASA TM-2009-215988, 2008.</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5)https://data.nasa.gov/Aerospace/CMAPSS-Jet-Engine-Simulated-Data/ff5v-kuh6</a:t>
            </a:r>
            <a:endParaRPr sz="16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a:p>
            <a:pPr indent="0" lvl="0" marL="0" rtl="0" algn="l">
              <a:spcBef>
                <a:spcPts val="0"/>
              </a:spcBef>
              <a:spcAft>
                <a:spcPts val="0"/>
              </a:spcAft>
              <a:buNone/>
            </a:pPr>
            <a:r>
              <a:t/>
            </a:r>
            <a:endParaRPr/>
          </a:p>
        </p:txBody>
      </p:sp>
      <p:sp>
        <p:nvSpPr>
          <p:cNvPr id="182" name="Google Shape;182;p29"/>
          <p:cNvSpPr txBox="1"/>
          <p:nvPr>
            <p:ph idx="1" type="body"/>
          </p:nvPr>
        </p:nvSpPr>
        <p:spPr>
          <a:xfrm>
            <a:off x="720000" y="1187601"/>
            <a:ext cx="7704000" cy="3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Predictive maintenance minimizes downtime by predicting failures before they occur, surpassing the inefficiencies of traditional reactive and preventive approaches.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Leveraging machine learning and sensor data, this project develops a model to predict failures in turbofan engines using the NASA C-MAPSS dataset.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study covers data analysis, feature engineering, and advanced machine learning techniques, addressing challenges like noisy data and model interpretability to enhance industrial reliability and efficiency.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88" name="Google Shape;188;p30"/>
          <p:cNvSpPr txBox="1"/>
          <p:nvPr>
            <p:ph idx="1" type="body"/>
          </p:nvPr>
        </p:nvSpPr>
        <p:spPr>
          <a:xfrm>
            <a:off x="720000" y="1187601"/>
            <a:ext cx="7704000" cy="3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30"/>
          <p:cNvPicPr preferRelativeResize="0"/>
          <p:nvPr/>
        </p:nvPicPr>
        <p:blipFill>
          <a:blip r:embed="rId3">
            <a:alphaModFix/>
          </a:blip>
          <a:stretch>
            <a:fillRect/>
          </a:stretch>
        </p:blipFill>
        <p:spPr>
          <a:xfrm>
            <a:off x="813400" y="1187600"/>
            <a:ext cx="6714725" cy="3422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95" name="Google Shape;195;p31"/>
          <p:cNvSpPr txBox="1"/>
          <p:nvPr>
            <p:ph idx="1" type="body"/>
          </p:nvPr>
        </p:nvSpPr>
        <p:spPr>
          <a:xfrm>
            <a:off x="720000" y="1187601"/>
            <a:ext cx="7704000" cy="3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31"/>
          <p:cNvPicPr preferRelativeResize="0"/>
          <p:nvPr/>
        </p:nvPicPr>
        <p:blipFill>
          <a:blip r:embed="rId3">
            <a:alphaModFix/>
          </a:blip>
          <a:stretch>
            <a:fillRect/>
          </a:stretch>
        </p:blipFill>
        <p:spPr>
          <a:xfrm>
            <a:off x="2068188" y="1187600"/>
            <a:ext cx="5007624" cy="3533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Description</a:t>
            </a:r>
            <a:endParaRPr/>
          </a:p>
        </p:txBody>
      </p:sp>
      <p:sp>
        <p:nvSpPr>
          <p:cNvPr id="202" name="Google Shape;202;p32"/>
          <p:cNvSpPr txBox="1"/>
          <p:nvPr>
            <p:ph idx="1" type="body"/>
          </p:nvPr>
        </p:nvSpPr>
        <p:spPr>
          <a:xfrm>
            <a:off x="720000" y="1187601"/>
            <a:ext cx="7704000" cy="3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32"/>
          <p:cNvPicPr preferRelativeResize="0"/>
          <p:nvPr/>
        </p:nvPicPr>
        <p:blipFill>
          <a:blip r:embed="rId3">
            <a:alphaModFix/>
          </a:blip>
          <a:stretch>
            <a:fillRect/>
          </a:stretch>
        </p:blipFill>
        <p:spPr>
          <a:xfrm>
            <a:off x="152400" y="1727900"/>
            <a:ext cx="8518625" cy="2271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type="title"/>
          </p:nvPr>
        </p:nvSpPr>
        <p:spPr>
          <a:xfrm>
            <a:off x="314425" y="7031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Description</a:t>
            </a:r>
            <a:endParaRPr/>
          </a:p>
        </p:txBody>
      </p:sp>
      <p:pic>
        <p:nvPicPr>
          <p:cNvPr id="209" name="Google Shape;209;p33"/>
          <p:cNvPicPr preferRelativeResize="0"/>
          <p:nvPr/>
        </p:nvPicPr>
        <p:blipFill>
          <a:blip r:embed="rId3">
            <a:alphaModFix/>
          </a:blip>
          <a:stretch>
            <a:fillRect/>
          </a:stretch>
        </p:blipFill>
        <p:spPr>
          <a:xfrm>
            <a:off x="170825" y="1432925"/>
            <a:ext cx="8377174" cy="1787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535650" y="463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Calculation of RUL - Train Data</a:t>
            </a:r>
            <a:endParaRPr/>
          </a:p>
        </p:txBody>
      </p:sp>
      <p:pic>
        <p:nvPicPr>
          <p:cNvPr id="215" name="Google Shape;215;p34"/>
          <p:cNvPicPr preferRelativeResize="0"/>
          <p:nvPr/>
        </p:nvPicPr>
        <p:blipFill rotWithShape="1">
          <a:blip r:embed="rId3">
            <a:alphaModFix/>
          </a:blip>
          <a:srcRect b="0" l="0" r="2808" t="0"/>
          <a:stretch/>
        </p:blipFill>
        <p:spPr>
          <a:xfrm>
            <a:off x="0" y="1441025"/>
            <a:ext cx="8558851" cy="2482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535650" y="463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Calculation of RUL - Test Data</a:t>
            </a:r>
            <a:endParaRPr/>
          </a:p>
        </p:txBody>
      </p:sp>
      <p:pic>
        <p:nvPicPr>
          <p:cNvPr id="221" name="Google Shape;221;p35"/>
          <p:cNvPicPr preferRelativeResize="0"/>
          <p:nvPr/>
        </p:nvPicPr>
        <p:blipFill rotWithShape="1">
          <a:blip r:embed="rId3">
            <a:alphaModFix/>
          </a:blip>
          <a:srcRect b="0" l="0" r="0" t="10088"/>
          <a:stretch/>
        </p:blipFill>
        <p:spPr>
          <a:xfrm>
            <a:off x="177775" y="1429550"/>
            <a:ext cx="8419750" cy="3134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rmal and Professional Portfolio by Slidesgo">
  <a:themeElements>
    <a:clrScheme name="Simple Light">
      <a:dk1>
        <a:srgbClr val="333333"/>
      </a:dk1>
      <a:lt1>
        <a:srgbClr val="F7F4F1"/>
      </a:lt1>
      <a:dk2>
        <a:srgbClr val="444444"/>
      </a:dk2>
      <a:lt2>
        <a:srgbClr val="555555"/>
      </a:lt2>
      <a:accent1>
        <a:srgbClr val="666666"/>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